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3" r:id="rId1"/>
  </p:sldMasterIdLst>
  <p:notesMasterIdLst>
    <p:notesMasterId r:id="rId27"/>
  </p:notesMasterIdLst>
  <p:sldIdLst>
    <p:sldId id="256" r:id="rId2"/>
    <p:sldId id="281" r:id="rId3"/>
    <p:sldId id="257" r:id="rId4"/>
    <p:sldId id="258" r:id="rId5"/>
    <p:sldId id="282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94" r:id="rId14"/>
    <p:sldId id="292" r:id="rId15"/>
    <p:sldId id="289" r:id="rId16"/>
    <p:sldId id="290" r:id="rId17"/>
    <p:sldId id="284" r:id="rId18"/>
    <p:sldId id="293" r:id="rId19"/>
    <p:sldId id="269" r:id="rId20"/>
    <p:sldId id="270" r:id="rId21"/>
    <p:sldId id="271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1212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9D6073-5DEC-478E-BFBB-120F47F47B7E}" styleName="Light Style 1 - Body/Background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dk1"/>
              </a:solidFill>
            </a:ln>
          </a:top>
          <a:bottom>
            <a:ln w="227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dk1"/>
              </a:solidFill>
            </a:ln>
          </a:top>
          <a:bottom>
            <a:ln w="10000" cmpd="sng">
              <a:solidFill>
                <a:schemeClr val="dk1"/>
              </a:solidFill>
            </a:ln>
          </a:bottom>
        </a:tcBdr>
        <a:fill>
          <a:solidFill>
            <a:schemeClr val="dk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E1AC179A-AAE8-4965-B83C-04088BF44C00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2"/>
              </a:solidFill>
            </a:ln>
          </a:top>
          <a:bottom>
            <a:ln w="2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2"/>
              </a:solidFill>
            </a:ln>
          </a:top>
          <a:bottom>
            <a:ln w="10000" cmpd="sng">
              <a:solidFill>
                <a:schemeClr val="accent2"/>
              </a:solidFill>
            </a:ln>
          </a:bottom>
        </a:tcBdr>
        <a:fill>
          <a:solidFill>
            <a:schemeClr val="accent2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86745" autoAdjust="0"/>
  </p:normalViewPr>
  <p:slideViewPr>
    <p:cSldViewPr snapToGrid="0">
      <p:cViewPr varScale="1">
        <p:scale>
          <a:sx n="82" d="100"/>
          <a:sy n="82" d="100"/>
        </p:scale>
        <p:origin x="557" y="72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47F22B4-216F-4FFA-8642-054CE2C5B7DE}" type="datetime1">
              <a:rPr lang="ko-KR" altLang="en-US"/>
              <a:pPr lvl="0">
                <a:defRPr/>
              </a:pPr>
              <a:t>2022-05-22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1E401B0-6A0F-46C8-A79A-6FF92FC7936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9146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029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8589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40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4072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499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2598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55DEAF2-DC23-41E4-81D8-0136B1194742}" type="datetime1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6758FB-746D-400F-B1BD-B5A290C2A97F}" type="datetime1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76CD208-3717-4552-ABF5-386B09153E32}" type="datetime1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C26A35C-88B3-47E0-8FA7-8E505B821198}" type="datetime1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E347078-E8D4-400C-9BCF-ADA46AD79CF3}" type="datetime1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B6F92E7-088D-45F6-87A2-A18FAE78EA0B}" type="datetime1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206680A-AF38-4A24-B1D3-BE09C67401E6}" type="datetime1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902EBE5-8579-45E5-B770-0B3BF681EB4F}" type="datetime1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48AB057-5991-4F75-A8E7-5A12AED43A28}" type="datetime1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184609C-4918-45AF-AF43-A0CBB5C211B8}" type="datetime1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AF65B5C-035A-460C-A76C-B59CCC145283}" type="datetime1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93F9BD6-0265-453F-97A0-6CE050EBB274}" type="datetime1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30F58D06-226D-45F4-8E51-CDD21166C49D}" type="datetime1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39D23-E28A-0358-5C86-27108D2C2818}"/>
              </a:ext>
            </a:extLst>
          </p:cNvPr>
          <p:cNvSpPr txBox="1"/>
          <p:nvPr userDrawn="1"/>
        </p:nvSpPr>
        <p:spPr>
          <a:xfrm>
            <a:off x="11447253" y="6392353"/>
            <a:ext cx="436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/25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ransition/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12" Type="http://schemas.openxmlformats.org/officeDocument/2006/relationships/image" Target="../media/image65.png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tensorflow.org/?hl=k" TargetMode="External"/><Relationship Id="rId11" Type="http://schemas.openxmlformats.org/officeDocument/2006/relationships/hyperlink" Target="https://thonny.org/" TargetMode="External"/><Relationship Id="rId5" Type="http://schemas.openxmlformats.org/officeDocument/2006/relationships/image" Target="../media/image63.png"/><Relationship Id="rId10" Type="http://schemas.openxmlformats.org/officeDocument/2006/relationships/hyperlink" Target="https://code.visualstudio.com/" TargetMode="External"/><Relationship Id="rId4" Type="http://schemas.openxmlformats.org/officeDocument/2006/relationships/hyperlink" Target="https://keras.io/api/applications/" TargetMode="External"/><Relationship Id="rId9" Type="http://schemas.openxmlformats.org/officeDocument/2006/relationships/image" Target="../media/image2.svg"/><Relationship Id="rId1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13" Type="http://schemas.openxmlformats.org/officeDocument/2006/relationships/image" Target="../media/image66.png"/><Relationship Id="rId3" Type="http://schemas.openxmlformats.org/officeDocument/2006/relationships/hyperlink" Target="https://aihub.or.kr/aidata/34125" TargetMode="External"/><Relationship Id="rId7" Type="http://schemas.openxmlformats.org/officeDocument/2006/relationships/image" Target="../media/image68.jpg"/><Relationship Id="rId12" Type="http://schemas.openxmlformats.org/officeDocument/2006/relationships/image" Target="../media/image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1.png"/><Relationship Id="rId5" Type="http://schemas.openxmlformats.org/officeDocument/2006/relationships/image" Target="../media/image62.png"/><Relationship Id="rId10" Type="http://schemas.openxmlformats.org/officeDocument/2006/relationships/image" Target="../media/image71.jpeg"/><Relationship Id="rId4" Type="http://schemas.openxmlformats.org/officeDocument/2006/relationships/image" Target="../media/image64.png"/><Relationship Id="rId9" Type="http://schemas.openxmlformats.org/officeDocument/2006/relationships/image" Target="../media/image70.jpeg"/><Relationship Id="rId1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11" Type="http://schemas.openxmlformats.org/officeDocument/2006/relationships/image" Target="../media/image77.jpeg"/><Relationship Id="rId5" Type="http://schemas.openxmlformats.org/officeDocument/2006/relationships/image" Target="../media/image1.png"/><Relationship Id="rId10" Type="http://schemas.openxmlformats.org/officeDocument/2006/relationships/image" Target="../media/image76.png"/><Relationship Id="rId4" Type="http://schemas.openxmlformats.org/officeDocument/2006/relationships/hyperlink" Target="https://github.com/JEONEUNMIN/capstone_04" TargetMode="External"/><Relationship Id="rId9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aihub.or.kr/aidata/34113" TargetMode="External"/><Relationship Id="rId13" Type="http://schemas.openxmlformats.org/officeDocument/2006/relationships/image" Target="../media/image83.jpeg"/><Relationship Id="rId3" Type="http://schemas.openxmlformats.org/officeDocument/2006/relationships/hyperlink" Target="https://github.com/JEONEUNMIN/capstone_04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8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1.jpeg"/><Relationship Id="rId5" Type="http://schemas.openxmlformats.org/officeDocument/2006/relationships/image" Target="../media/image2.svg"/><Relationship Id="rId15" Type="http://schemas.openxmlformats.org/officeDocument/2006/relationships/image" Target="../media/image85.jpeg"/><Relationship Id="rId10" Type="http://schemas.openxmlformats.org/officeDocument/2006/relationships/image" Target="../media/image80.jpeg"/><Relationship Id="rId4" Type="http://schemas.openxmlformats.org/officeDocument/2006/relationships/image" Target="../media/image1.png"/><Relationship Id="rId9" Type="http://schemas.openxmlformats.org/officeDocument/2006/relationships/hyperlink" Target="https://aihub.or.kr/aidata/8007" TargetMode="External"/><Relationship Id="rId14" Type="http://schemas.openxmlformats.org/officeDocument/2006/relationships/image" Target="../media/image8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hyperlink" Target="https://github.com/JEONEUNMIN/capstone_04" TargetMode="External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ONEUNMIN/capstone_0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ONEUNMIN/capstone_0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9C%A0%EB%8B%89%EC%8A%A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o.wikipedia.org/wiki/%EC%9C%A0%EB%8B%89%EC%8A%A4_%EA%B3%84%EC%97%B4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3" Type="http://schemas.openxmlformats.org/officeDocument/2006/relationships/hyperlink" Target="https://www.robotstory.co.kr/bunker/?vid=5" TargetMode="External"/><Relationship Id="rId7" Type="http://schemas.openxmlformats.org/officeDocument/2006/relationships/image" Target="../media/image96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k.co.kr/news/business/view/2020/12/1311539/" TargetMode="External"/><Relationship Id="rId11" Type="http://schemas.openxmlformats.org/officeDocument/2006/relationships/image" Target="../media/image98.jpeg"/><Relationship Id="rId5" Type="http://schemas.openxmlformats.org/officeDocument/2006/relationships/hyperlink" Target="https://www.kakaocorp.com/page/detail/9607" TargetMode="External"/><Relationship Id="rId10" Type="http://schemas.microsoft.com/office/2007/relationships/hdphoto" Target="../media/hdphoto2.wdp"/><Relationship Id="rId4" Type="http://schemas.openxmlformats.org/officeDocument/2006/relationships/hyperlink" Target="https://mobile.twitter.com/samsungresearch" TargetMode="External"/><Relationship Id="rId9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hyperlink" Target="https://rogorogo.tistory.com/434" TargetMode="External"/><Relationship Id="rId7" Type="http://schemas.openxmlformats.org/officeDocument/2006/relationships/image" Target="../media/image102.png"/><Relationship Id="rId2" Type="http://schemas.openxmlformats.org/officeDocument/2006/relationships/hyperlink" Target="https://ko.wikipedia.org/wiki/%EA%B5%AC%EA%B8%80_%EB%A1%9C%EA%B3%A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jpeg"/><Relationship Id="rId5" Type="http://schemas.openxmlformats.org/officeDocument/2006/relationships/image" Target="../media/image100.png"/><Relationship Id="rId4" Type="http://schemas.openxmlformats.org/officeDocument/2006/relationships/hyperlink" Target="https://www.rocketpunch.com/companies/microsof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adin.co.kr/shop/wproduct.aspx?ItemId=183898040" TargetMode="External"/><Relationship Id="rId2" Type="http://schemas.openxmlformats.org/officeDocument/2006/relationships/hyperlink" Target="http://www.kyobobook.co.kr/product/detailViewKor.laf?mallGb=KOR&amp;ejkGb=KOR&amp;barcode=9791163030911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kyobobook.co.kr/product/detailViewKor.laf?ejkGb=KOR&amp;mallGb=KOR&amp;barcode=9791156645078&amp;orderClick=LAG&amp;Kc=" TargetMode="External"/><Relationship Id="rId4" Type="http://schemas.openxmlformats.org/officeDocument/2006/relationships/hyperlink" Target="http://www.kyobobook.co.kr/product/detailViewKor.laf?ejkGb=KOR&amp;mallGb=KOR&amp;barcode=9788970508948&amp;orderClick=LAG&amp;Kc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bbnflow.tistory.com/167" TargetMode="External"/><Relationship Id="rId7" Type="http://schemas.openxmlformats.org/officeDocument/2006/relationships/hyperlink" Target="https://www.kaggle.com/code/dmitirycherezov/chollet-c-5-3-2" TargetMode="External"/><Relationship Id="rId2" Type="http://schemas.openxmlformats.org/officeDocument/2006/relationships/hyperlink" Target="https://excelsior-cjh.tistory.com/183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code/taldanko/pytorch-cats-vs-dogs-cnn" TargetMode="External"/><Relationship Id="rId5" Type="http://schemas.openxmlformats.org/officeDocument/2006/relationships/hyperlink" Target="https://www.codingworldnews.com/news/articleView.html?idxno=5872" TargetMode="External"/><Relationship Id="rId4" Type="http://schemas.openxmlformats.org/officeDocument/2006/relationships/hyperlink" Target="https://rubber-tree.tistory.com/entry/%EB%94%A5%EB%9F%AC%EB%8B%9D-%EB%AA%A8%EB%8D%B8-CNN-Convolutional-Neural-Network-%EC%84%A4%EB%AA%85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es24.com/Product/Search?domain=ALL&amp;query=%ED%99%8D%EC%9E%A5%ED%91%9C&amp;authorNo=278836&amp;author=%ED%99%8D%EC%9E%A5%ED%91%9C" TargetMode="External"/><Relationship Id="rId3" Type="http://schemas.openxmlformats.org/officeDocument/2006/relationships/hyperlink" Target="http://www.yes24.com/Product/Search?domain=ALL&amp;query=%EC%9D%B4%EB%B3%91%EC%A3%BC&amp;authorNo=140158&amp;author=%EC%9D%B4%EB%B3%91%EC%A3%BC" TargetMode="External"/><Relationship Id="rId7" Type="http://schemas.openxmlformats.org/officeDocument/2006/relationships/image" Target="../media/image105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yes24.com/Product/Search?domain=ALL&amp;query=%EA%B9%80%EC%A2%85%EB%AF%BC&amp;authorNo=336357&amp;author=%EA%B9%80%EC%A2%85%EB%AF%BC" TargetMode="External"/><Relationship Id="rId5" Type="http://schemas.openxmlformats.org/officeDocument/2006/relationships/image" Target="../media/image104.jpeg"/><Relationship Id="rId4" Type="http://schemas.openxmlformats.org/officeDocument/2006/relationships/hyperlink" Target="http://www.yes24.com/Product/Search?domain=ALL&amp;query=%EC%9C%A4%EC%98%81%EB%8F%88&amp;authorNo=205153&amp;author=%EC%9C%A4%EC%98%81%EB%8F%88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EONEUNMIN/capstone_04" TargetMode="External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github.com/JEONEUNMIN/capstone_04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11" Type="http://schemas.openxmlformats.org/officeDocument/2006/relationships/image" Target="../media/image2.svg"/><Relationship Id="rId5" Type="http://schemas.openxmlformats.org/officeDocument/2006/relationships/image" Target="../media/image17.jpeg"/><Relationship Id="rId10" Type="http://schemas.openxmlformats.org/officeDocument/2006/relationships/image" Target="../media/image1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imes.com/news/articleView.html?idxno=21917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541176"/>
            <a:ext cx="9144000" cy="2297966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 sz="5400" dirty="0">
                <a:latin typeface="나눔고딕ET"/>
                <a:ea typeface="나눔고딕ET"/>
              </a:rPr>
              <a:t>CNN</a:t>
            </a:r>
            <a:r>
              <a:rPr lang="ko-KR" altLang="en-US" sz="5400" dirty="0">
                <a:latin typeface="나눔고딕ET"/>
                <a:ea typeface="나눔고딕ET"/>
              </a:rPr>
              <a:t> 알고리즘을 이용한 </a:t>
            </a:r>
            <a:br>
              <a:rPr lang="en-US" altLang="ko-KR" sz="5400" dirty="0">
                <a:latin typeface="나눔고딕ET"/>
                <a:ea typeface="나눔고딕ET"/>
              </a:rPr>
            </a:br>
            <a:r>
              <a:rPr lang="ko-KR" altLang="en-US" sz="5400" dirty="0">
                <a:latin typeface="나눔고딕ET"/>
                <a:ea typeface="나눔고딕ET"/>
              </a:rPr>
              <a:t>조선대학교 내 전동 </a:t>
            </a:r>
            <a:r>
              <a:rPr lang="ko-KR" altLang="en-US" sz="5400" dirty="0" err="1">
                <a:latin typeface="나눔고딕ET"/>
                <a:ea typeface="나눔고딕ET"/>
              </a:rPr>
              <a:t>킥보드</a:t>
            </a:r>
            <a:r>
              <a:rPr lang="en-US" altLang="ko-KR" sz="5400" dirty="0">
                <a:latin typeface="나눔고딕ET"/>
                <a:ea typeface="나눔고딕ET"/>
              </a:rPr>
              <a:t> </a:t>
            </a:r>
            <a:br>
              <a:rPr lang="en-US" altLang="ko-KR" sz="5400" dirty="0">
                <a:latin typeface="나눔고딕ET"/>
                <a:ea typeface="나눔고딕ET"/>
              </a:rPr>
            </a:br>
            <a:r>
              <a:rPr lang="ko-KR" altLang="en-US" sz="5400" dirty="0">
                <a:latin typeface="나눔고딕ET"/>
                <a:ea typeface="나눔고딕ET"/>
              </a:rPr>
              <a:t>불법</a:t>
            </a:r>
            <a:r>
              <a:rPr lang="en-US" altLang="ko-KR" sz="5400" dirty="0">
                <a:latin typeface="나눔고딕ET"/>
                <a:ea typeface="나눔고딕ET"/>
              </a:rPr>
              <a:t> </a:t>
            </a:r>
            <a:r>
              <a:rPr lang="ko-KR" altLang="en-US" sz="5400" dirty="0">
                <a:latin typeface="나눔고딕ET"/>
                <a:ea typeface="나눔고딕ET"/>
              </a:rPr>
              <a:t>주행 인식</a:t>
            </a:r>
            <a:r>
              <a:rPr lang="en-US" altLang="ko-KR" sz="5400" dirty="0">
                <a:latin typeface="나눔고딕ET"/>
                <a:ea typeface="나눔고딕ET"/>
              </a:rPr>
              <a:t> </a:t>
            </a:r>
            <a:r>
              <a:rPr lang="ko-KR" altLang="en-US" sz="5400" dirty="0">
                <a:latin typeface="나눔고딕ET"/>
                <a:ea typeface="나눔고딕ET"/>
              </a:rPr>
              <a:t>인공지능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673601" y="4100231"/>
            <a:ext cx="2844800" cy="440267"/>
          </a:xfrm>
        </p:spPr>
        <p:txBody>
          <a:bodyPr>
            <a:normAutofit fontScale="85000" lnSpcReduction="20000"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  <a:latin typeface="나눔고딕ET"/>
                <a:ea typeface="나눔고딕ET"/>
              </a:rPr>
              <a:t>발표자 </a:t>
            </a:r>
            <a:r>
              <a:rPr lang="en-US" altLang="ko-KR" dirty="0">
                <a:solidFill>
                  <a:schemeClr val="tx1"/>
                </a:solidFill>
                <a:latin typeface="나눔고딕ET"/>
                <a:ea typeface="나눔고딕ET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나눔고딕ET"/>
                <a:ea typeface="나눔고딕ET"/>
              </a:rPr>
              <a:t>이수정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18401" y="4602024"/>
            <a:ext cx="4519186" cy="17543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/>
              <a:t>담당과목 </a:t>
            </a:r>
            <a:r>
              <a:rPr lang="en-US" altLang="ko-KR" dirty="0"/>
              <a:t>: </a:t>
            </a:r>
            <a:r>
              <a:rPr lang="ko-KR" altLang="en-US" dirty="0" err="1"/>
              <a:t>산학캡스톤디자인</a:t>
            </a:r>
            <a:endParaRPr lang="ko-KR" altLang="en-US" dirty="0"/>
          </a:p>
          <a:p>
            <a:pPr lvl="0">
              <a:defRPr/>
            </a:pPr>
            <a:r>
              <a:rPr lang="ko-KR" altLang="en-US" dirty="0"/>
              <a:t>학기 </a:t>
            </a:r>
            <a:r>
              <a:rPr lang="en-US" altLang="ko-KR" dirty="0"/>
              <a:t>: 2022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</a:p>
          <a:p>
            <a:pPr lvl="0">
              <a:defRPr/>
            </a:pPr>
            <a:r>
              <a:rPr lang="ko-KR" altLang="en-US" dirty="0"/>
              <a:t>담당교수 </a:t>
            </a:r>
            <a:r>
              <a:rPr lang="en-US" altLang="ko-KR" dirty="0"/>
              <a:t>: </a:t>
            </a:r>
            <a:r>
              <a:rPr lang="ko-KR" altLang="en-US" dirty="0"/>
              <a:t>정현숙</a:t>
            </a:r>
            <a:r>
              <a:rPr lang="en-US" altLang="ko-KR" dirty="0"/>
              <a:t>(04</a:t>
            </a:r>
            <a:r>
              <a:rPr lang="ko-KR" altLang="en-US" dirty="0"/>
              <a:t>분반</a:t>
            </a:r>
            <a:r>
              <a:rPr lang="en-US" altLang="ko-KR" dirty="0"/>
              <a:t>)</a:t>
            </a:r>
          </a:p>
          <a:p>
            <a:pPr lvl="0">
              <a:defRPr/>
            </a:pPr>
            <a:r>
              <a:rPr lang="ko-KR" altLang="en-US" dirty="0"/>
              <a:t>조 </a:t>
            </a:r>
            <a:r>
              <a:rPr lang="en-US" altLang="ko-KR" dirty="0"/>
              <a:t>: 4</a:t>
            </a:r>
            <a:r>
              <a:rPr lang="ko-KR" altLang="en-US" dirty="0"/>
              <a:t>조</a:t>
            </a:r>
          </a:p>
          <a:p>
            <a:pPr lvl="0">
              <a:defRPr/>
            </a:pPr>
            <a:r>
              <a:rPr lang="ko-KR" altLang="en-US" dirty="0"/>
              <a:t>날짜 </a:t>
            </a:r>
            <a:r>
              <a:rPr lang="en-US" altLang="ko-KR" dirty="0"/>
              <a:t>: 2022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23</a:t>
            </a:r>
            <a:r>
              <a:rPr lang="ko-KR" altLang="en-US" dirty="0"/>
              <a:t>일</a:t>
            </a:r>
          </a:p>
          <a:p>
            <a:pPr lvl="0">
              <a:defRPr/>
            </a:pPr>
            <a:r>
              <a:rPr lang="ko-KR" altLang="en-US" dirty="0"/>
              <a:t>조원 </a:t>
            </a:r>
            <a:r>
              <a:rPr lang="en-US" altLang="ko-KR" dirty="0"/>
              <a:t>: </a:t>
            </a:r>
            <a:r>
              <a:rPr lang="ko-KR" altLang="en-US" dirty="0" err="1"/>
              <a:t>전은민</a:t>
            </a:r>
            <a:r>
              <a:rPr lang="en-US" altLang="ko-KR" dirty="0"/>
              <a:t>(</a:t>
            </a:r>
            <a:r>
              <a:rPr lang="ko-KR" altLang="en-US" dirty="0"/>
              <a:t>조장</a:t>
            </a:r>
            <a:r>
              <a:rPr lang="en-US" altLang="ko-KR" dirty="0"/>
              <a:t>), </a:t>
            </a:r>
            <a:r>
              <a:rPr lang="ko-KR" altLang="en-US" dirty="0"/>
              <a:t>마지안</a:t>
            </a:r>
            <a:r>
              <a:rPr lang="en-US" altLang="ko-KR" dirty="0"/>
              <a:t>,</a:t>
            </a:r>
            <a:r>
              <a:rPr lang="ko-KR" altLang="en-US" dirty="0"/>
              <a:t> 이지혜</a:t>
            </a:r>
            <a:r>
              <a:rPr lang="en-US" altLang="ko-KR" dirty="0"/>
              <a:t>, </a:t>
            </a:r>
            <a:r>
              <a:rPr lang="ko-KR" altLang="en-US" dirty="0"/>
              <a:t>이수정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312025" y="2961855"/>
            <a:ext cx="115679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800" dirty="0">
                <a:solidFill>
                  <a:srgbClr val="424242"/>
                </a:solidFill>
                <a:latin typeface="-apple-system"/>
              </a:rPr>
              <a:t>AI </a:t>
            </a:r>
            <a:r>
              <a:rPr lang="en-US" altLang="ko-KR" sz="2800" b="0" i="0" dirty="0">
                <a:solidFill>
                  <a:srgbClr val="424242"/>
                </a:solidFill>
                <a:effectLst/>
                <a:latin typeface="-apple-system"/>
              </a:rPr>
              <a:t>for illegal driving detection of electric kickboards in Chosun Univ using CNN</a:t>
            </a:r>
          </a:p>
          <a:p>
            <a:pPr lvl="0" algn="ctr">
              <a:defRPr/>
            </a:pPr>
            <a:r>
              <a:rPr lang="en-US" altLang="ko-KR" sz="3200" dirty="0">
                <a:solidFill>
                  <a:srgbClr val="424242"/>
                </a:solidFill>
                <a:latin typeface="-apple-system"/>
              </a:rPr>
              <a:t>(CNN Detection cam</a:t>
            </a:r>
            <a:r>
              <a:rPr lang="en-US" altLang="ko-KR" sz="3200" b="0" i="0" dirty="0">
                <a:solidFill>
                  <a:srgbClr val="424242"/>
                </a:solidFill>
                <a:effectLst/>
                <a:latin typeface="-apple-system"/>
              </a:rPr>
              <a:t> : </a:t>
            </a:r>
            <a:r>
              <a:rPr lang="en-US" altLang="ko-KR" sz="3200" dirty="0">
                <a:solidFill>
                  <a:srgbClr val="424242"/>
                </a:solidFill>
                <a:latin typeface="-apple-system"/>
              </a:rPr>
              <a:t>CDC)</a:t>
            </a:r>
            <a:endParaRPr lang="en-US" altLang="ko-KR" sz="32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C9864B-F6AD-307D-1E67-64CDC0E2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599" y="6358553"/>
            <a:ext cx="2844799" cy="365125"/>
          </a:xfrm>
        </p:spPr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 smtClean="0"/>
              <a:pPr lvl="0">
                <a:defRPr/>
              </a:pPr>
              <a:t>1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6884" y="222789"/>
            <a:ext cx="105357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/>
              <a:t>본론</a:t>
            </a:r>
            <a:r>
              <a:rPr lang="en-US" altLang="ko-KR" sz="2400" dirty="0"/>
              <a:t> – </a:t>
            </a:r>
            <a:r>
              <a:rPr lang="en-US" altLang="ko-KR" sz="2400" dirty="0">
                <a:highlight>
                  <a:srgbClr val="FFFF00"/>
                </a:highlight>
              </a:rPr>
              <a:t>CNN detection cam </a:t>
            </a:r>
            <a:r>
              <a:rPr lang="ko-KR" altLang="en-US" sz="2400" dirty="0">
                <a:highlight>
                  <a:srgbClr val="FFFF00"/>
                </a:highlight>
              </a:rPr>
              <a:t>구현환경</a:t>
            </a:r>
            <a:r>
              <a:rPr lang="en-US" altLang="ko-KR" sz="2400" dirty="0">
                <a:highlight>
                  <a:srgbClr val="FFFF00"/>
                </a:highlight>
              </a:rPr>
              <a:t>_</a:t>
            </a:r>
            <a:r>
              <a:rPr lang="ko-KR" altLang="en-US" sz="2400" dirty="0">
                <a:highlight>
                  <a:srgbClr val="FFFF00"/>
                </a:highlight>
              </a:rPr>
              <a:t>이미지 분류</a:t>
            </a:r>
            <a:r>
              <a:rPr lang="en-US" altLang="ko-KR" sz="2400" dirty="0">
                <a:highlight>
                  <a:srgbClr val="FFFF00"/>
                </a:highlight>
              </a:rPr>
              <a:t> </a:t>
            </a:r>
            <a:r>
              <a:rPr lang="ko-KR" altLang="en-US" sz="2400" dirty="0">
                <a:highlight>
                  <a:srgbClr val="FFFF00"/>
                </a:highlight>
              </a:rPr>
              <a:t>인공지능 모델 개발환경 구축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83028" y="750423"/>
            <a:ext cx="4939164" cy="101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latin typeface="+mj-ea"/>
                <a:ea typeface="+mj-ea"/>
              </a:rPr>
              <a:t>인공지능 개발에 적합한 프로그래밍 언어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latin typeface="+mj-ea"/>
                <a:ea typeface="+mj-ea"/>
              </a:rPr>
              <a:t>대부분 </a:t>
            </a:r>
            <a:r>
              <a:rPr lang="ko-KR" altLang="en-US" sz="1000" dirty="0" err="1">
                <a:latin typeface="+mj-ea"/>
                <a:ea typeface="+mj-ea"/>
              </a:rPr>
              <a:t>머신러닝</a:t>
            </a:r>
            <a:r>
              <a:rPr lang="en-US" altLang="ko-KR" sz="1000" dirty="0">
                <a:latin typeface="+mj-ea"/>
                <a:ea typeface="+mj-ea"/>
              </a:rPr>
              <a:t>/</a:t>
            </a:r>
            <a:r>
              <a:rPr lang="ko-KR" altLang="en-US" sz="1000" dirty="0">
                <a:latin typeface="+mj-ea"/>
                <a:ea typeface="+mj-ea"/>
              </a:rPr>
              <a:t>딥러닝</a:t>
            </a:r>
            <a:r>
              <a:rPr lang="en-US" altLang="ko-KR" sz="1000" dirty="0">
                <a:latin typeface="+mj-ea"/>
                <a:ea typeface="+mj-ea"/>
              </a:rPr>
              <a:t>/</a:t>
            </a:r>
            <a:r>
              <a:rPr lang="ko-KR" altLang="en-US" sz="1000" dirty="0">
                <a:latin typeface="+mj-ea"/>
                <a:ea typeface="+mj-ea"/>
              </a:rPr>
              <a:t>프레임워크는 </a:t>
            </a:r>
            <a:r>
              <a:rPr lang="ko-KR" altLang="en-US" sz="1000" dirty="0" err="1">
                <a:latin typeface="+mj-ea"/>
                <a:ea typeface="+mj-ea"/>
              </a:rPr>
              <a:t>파이썬용으로</a:t>
            </a:r>
            <a:r>
              <a:rPr lang="ko-KR" altLang="en-US" sz="1000" dirty="0">
                <a:latin typeface="+mj-ea"/>
                <a:ea typeface="+mj-ea"/>
              </a:rPr>
              <a:t> 만들어짐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dirty="0">
                <a:latin typeface="+mj-ea"/>
                <a:ea typeface="+mj-ea"/>
              </a:rPr>
              <a:t> </a:t>
            </a:r>
            <a:r>
              <a:rPr lang="EN-US" sz="1000" b="1" i="0" u="none" strike="noStrike" dirty="0">
                <a:latin typeface="+mj-ea"/>
                <a:ea typeface="+mj-ea"/>
              </a:rPr>
              <a:t>: </a:t>
            </a:r>
            <a:r>
              <a:rPr sz="1000" b="1" i="0" u="none" strike="noStrike" dirty="0" err="1">
                <a:latin typeface="+mj-ea"/>
                <a:ea typeface="+mj-ea"/>
              </a:rPr>
              <a:t>프로그래밍</a:t>
            </a:r>
            <a:r>
              <a:rPr sz="1000" b="1" i="0" u="none" strike="noStrike" dirty="0">
                <a:latin typeface="+mj-ea"/>
                <a:ea typeface="+mj-ea"/>
              </a:rPr>
              <a:t> </a:t>
            </a:r>
            <a:r>
              <a:rPr sz="1000" b="1" i="0" u="none" strike="noStrike" dirty="0" err="1">
                <a:latin typeface="+mj-ea"/>
                <a:ea typeface="+mj-ea"/>
              </a:rPr>
              <a:t>개발</a:t>
            </a:r>
            <a:endParaRPr sz="1000" b="1" i="0" u="none" strike="noStrike" dirty="0">
              <a:latin typeface="+mj-ea"/>
              <a:ea typeface="+mj-ea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0" i="0" u="none" strike="noStrike" dirty="0">
                <a:latin typeface="+mj-ea"/>
                <a:ea typeface="+mj-ea"/>
              </a:rPr>
              <a:t>: </a:t>
            </a:r>
            <a:r>
              <a:rPr lang="EN-US" sz="1000" b="0" i="0" u="sng" strike="noStrike" dirty="0">
                <a:latin typeface="+mj-ea"/>
                <a:ea typeface="+mj-ea"/>
                <a:hlinkClick r:id="rId2"/>
              </a:rPr>
              <a:t>https://www.python.org/</a:t>
            </a:r>
            <a:endParaRPr lang="EN-US" sz="1000" b="0" i="0" u="sng" strike="noStrike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22313" y="5067013"/>
            <a:ext cx="5500395" cy="272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en-US" sz="1200">
              <a:latin typeface="+mn-lt"/>
              <a:ea typeface="+mn-ea"/>
              <a:cs typeface="+mn-cs"/>
            </a:endParaRPr>
          </a:p>
        </p:txBody>
      </p:sp>
      <p:grpSp>
        <p:nvGrpSpPr>
          <p:cNvPr id="1027" name="그룹 10"/>
          <p:cNvGrpSpPr/>
          <p:nvPr/>
        </p:nvGrpSpPr>
        <p:grpSpPr>
          <a:xfrm>
            <a:off x="3625868" y="4756444"/>
            <a:ext cx="1733475" cy="648521"/>
            <a:chOff x="1847625" y="6478294"/>
            <a:chExt cx="4541055" cy="1630323"/>
          </a:xfrm>
        </p:grpSpPr>
        <p:pic>
          <p:nvPicPr>
            <p:cNvPr id="1028" name="Picture 6" descr="Keras Applications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879600" y="6478294"/>
              <a:ext cx="3683000" cy="1280010"/>
            </a:xfrm>
            <a:prstGeom prst="rect">
              <a:avLst/>
            </a:prstGeom>
            <a:noFill/>
            <a:ln/>
          </p:spPr>
        </p:pic>
        <p:sp>
          <p:nvSpPr>
            <p:cNvPr id="1029" name="TextBox 12"/>
            <p:cNvSpPr txBox="1"/>
            <p:nvPr/>
          </p:nvSpPr>
          <p:spPr>
            <a:xfrm>
              <a:off x="1847625" y="7619800"/>
              <a:ext cx="4541055" cy="4888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>
                  <a:latin typeface="+mn-lt"/>
                  <a:ea typeface="+mn-ea"/>
                  <a:cs typeface="+mn-cs"/>
                </a:defRPr>
              </a:pPr>
              <a:endParaRPr kumimoji="0" lang="en-US" altLang="ko-KR" sz="1200" b="0" i="0" u="none" strike="noStrike" kern="1200" cap="none" spc="0" normalizeH="0" baseline="0">
                <a:solidFill>
                  <a:srgbClr val="000000"/>
                </a:solidFill>
              </a:endParaRPr>
            </a:p>
          </p:txBody>
        </p:sp>
      </p:grpSp>
      <p:sp>
        <p:nvSpPr>
          <p:cNvPr id="1030" name="TextBox 18"/>
          <p:cNvSpPr txBox="1"/>
          <p:nvPr/>
        </p:nvSpPr>
        <p:spPr>
          <a:xfrm>
            <a:off x="5883028" y="4444566"/>
            <a:ext cx="6892481" cy="1244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0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사용자가 </a:t>
            </a:r>
            <a:r>
              <a:rPr kumimoji="0" lang="ko-KR" altLang="en-US" sz="1000" b="0" i="0" u="none" strike="noStrike" kern="1200" cap="none" spc="0" normalizeH="0" baseline="0" dirty="0" err="1">
                <a:solidFill>
                  <a:srgbClr val="000000"/>
                </a:solidFill>
                <a:latin typeface="+mj-ea"/>
                <a:ea typeface="+mj-ea"/>
              </a:rPr>
              <a:t>딥러닝을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 보다 쉽게 할 수 있도록 도와주는 파이썬 라이브러리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0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쉬운 고수준 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API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제공하면서도 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TENSORFLOW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와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같은 </a:t>
            </a:r>
            <a:r>
              <a:rPr kumimoji="0" lang="ko-KR" altLang="en-US" sz="1000" b="0" i="0" u="none" strike="noStrike" kern="1200" cap="none" spc="0" normalizeH="0" baseline="0" dirty="0" err="1">
                <a:solidFill>
                  <a:srgbClr val="000000"/>
                </a:solidFill>
                <a:latin typeface="+mj-ea"/>
                <a:ea typeface="+mj-ea"/>
              </a:rPr>
              <a:t>저수준의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API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와</a:t>
            </a:r>
            <a:r>
              <a:rPr kumimoji="0" lang="en-US" altLang="ko-KR" sz="10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호환이 잘 되어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0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원하는 네트워크 구조 만들 수 있음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sz="1000" b="1" i="0" u="none" strike="noStrike" dirty="0">
                <a:latin typeface="+mj-ea"/>
                <a:ea typeface="+mj-ea"/>
              </a:rPr>
              <a:t>:</a:t>
            </a:r>
            <a:r>
              <a:rPr lang="ko-KR" altLang="en-US" sz="1000" b="1" i="0" u="none" strike="noStrike" dirty="0">
                <a:latin typeface="+mj-ea"/>
                <a:ea typeface="+mj-ea"/>
              </a:rPr>
              <a:t> </a:t>
            </a:r>
            <a:r>
              <a:rPr sz="1000" b="1" i="0" u="none" strike="noStrike" dirty="0" err="1">
                <a:latin typeface="+mj-ea"/>
                <a:ea typeface="+mj-ea"/>
              </a:rPr>
              <a:t>파이썬으로</a:t>
            </a:r>
            <a:r>
              <a:rPr sz="1000" b="1" i="0" u="none" strike="noStrike" dirty="0">
                <a:latin typeface="+mj-ea"/>
                <a:ea typeface="+mj-ea"/>
              </a:rPr>
              <a:t> </a:t>
            </a:r>
            <a:r>
              <a:rPr sz="1000" b="1" i="0" u="none" strike="noStrike" dirty="0" err="1">
                <a:latin typeface="+mj-ea"/>
                <a:ea typeface="+mj-ea"/>
              </a:rPr>
              <a:t>작성된</a:t>
            </a:r>
            <a:r>
              <a:rPr sz="1000" b="1" i="0" u="none" strike="noStrike" dirty="0">
                <a:latin typeface="+mj-ea"/>
                <a:ea typeface="+mj-ea"/>
              </a:rPr>
              <a:t> </a:t>
            </a:r>
            <a:r>
              <a:rPr sz="1000" b="1" i="0" u="none" strike="noStrike" dirty="0" err="1">
                <a:latin typeface="+mj-ea"/>
                <a:ea typeface="+mj-ea"/>
              </a:rPr>
              <a:t>오픈</a:t>
            </a:r>
            <a:r>
              <a:rPr sz="1000" b="1" i="0" u="none" strike="noStrike" dirty="0">
                <a:latin typeface="+mj-ea"/>
                <a:ea typeface="+mj-ea"/>
              </a:rPr>
              <a:t> </a:t>
            </a:r>
            <a:r>
              <a:rPr sz="1000" b="1" i="0" u="none" strike="noStrike" dirty="0" err="1">
                <a:latin typeface="+mj-ea"/>
                <a:ea typeface="+mj-ea"/>
              </a:rPr>
              <a:t>소스</a:t>
            </a:r>
            <a:r>
              <a:rPr sz="1000" b="1" i="0" u="none" strike="noStrike" dirty="0">
                <a:latin typeface="+mj-ea"/>
                <a:ea typeface="+mj-ea"/>
              </a:rPr>
              <a:t> </a:t>
            </a:r>
            <a:r>
              <a:rPr sz="1000" b="1" i="0" u="none" strike="noStrike" dirty="0" err="1">
                <a:latin typeface="+mj-ea"/>
                <a:ea typeface="+mj-ea"/>
              </a:rPr>
              <a:t>신경망</a:t>
            </a:r>
            <a:r>
              <a:rPr sz="1000" b="1" i="0" u="none" strike="noStrike" dirty="0">
                <a:latin typeface="+mj-ea"/>
                <a:ea typeface="+mj-ea"/>
              </a:rPr>
              <a:t> </a:t>
            </a:r>
            <a:r>
              <a:rPr sz="1000" b="1" i="0" u="none" strike="noStrike" dirty="0" err="1">
                <a:latin typeface="+mj-ea"/>
                <a:ea typeface="+mj-ea"/>
              </a:rPr>
              <a:t>라이브러리로</a:t>
            </a:r>
            <a:r>
              <a:rPr sz="1000" b="1" i="0" u="none" strike="noStrike" dirty="0">
                <a:latin typeface="+mj-ea"/>
                <a:ea typeface="+mj-ea"/>
              </a:rPr>
              <a:t> </a:t>
            </a:r>
            <a:r>
              <a:rPr sz="1000" b="1" i="0" u="none" strike="noStrike" dirty="0" err="1">
                <a:latin typeface="+mj-ea"/>
                <a:ea typeface="+mj-ea"/>
              </a:rPr>
              <a:t>텐서플로</a:t>
            </a:r>
            <a:r>
              <a:rPr sz="1000" b="1" i="0" u="none" strike="noStrike" dirty="0">
                <a:latin typeface="+mj-ea"/>
                <a:ea typeface="+mj-ea"/>
              </a:rPr>
              <a:t> </a:t>
            </a:r>
            <a:r>
              <a:rPr sz="1000" b="1" i="0" u="none" strike="noStrike" dirty="0" err="1">
                <a:latin typeface="+mj-ea"/>
                <a:ea typeface="+mj-ea"/>
              </a:rPr>
              <a:t>사용을</a:t>
            </a:r>
            <a:r>
              <a:rPr sz="1000" b="1" i="0" u="none" strike="noStrike" dirty="0">
                <a:latin typeface="+mj-ea"/>
                <a:ea typeface="+mj-ea"/>
              </a:rPr>
              <a:t> </a:t>
            </a:r>
            <a:r>
              <a:rPr sz="1000" b="1" i="0" u="none" strike="noStrike" dirty="0" err="1">
                <a:latin typeface="+mj-ea"/>
                <a:ea typeface="+mj-ea"/>
              </a:rPr>
              <a:t>위해</a:t>
            </a:r>
            <a:r>
              <a:rPr sz="1000" b="1" i="0" u="none" strike="noStrike" dirty="0">
                <a:latin typeface="+mj-ea"/>
                <a:ea typeface="+mj-ea"/>
              </a:rPr>
              <a:t> </a:t>
            </a:r>
            <a:r>
              <a:rPr sz="1000" b="1" i="0" u="none" strike="noStrike" dirty="0" err="1">
                <a:latin typeface="+mj-ea"/>
                <a:ea typeface="+mj-ea"/>
              </a:rPr>
              <a:t>사용함</a:t>
            </a:r>
            <a:r>
              <a:rPr sz="1000" b="1" i="0" u="none" strike="noStrike" dirty="0">
                <a:latin typeface="+mj-ea"/>
                <a:ea typeface="+mj-ea"/>
              </a:rPr>
              <a:t> 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sz="1000" b="0" i="0" u="sng" strike="noStrike" dirty="0">
                <a:latin typeface="+mj-ea"/>
                <a:ea typeface="+mj-ea"/>
                <a:hlinkClick r:id="rId4"/>
              </a:rPr>
              <a:t>https://keras.io/api/applications/</a:t>
            </a:r>
            <a:endParaRPr lang="EN-US" sz="1000" b="0" i="0" u="sng" strike="noStrike" dirty="0">
              <a:latin typeface="+mj-ea"/>
              <a:ea typeface="+mj-ea"/>
            </a:endParaRPr>
          </a:p>
        </p:txBody>
      </p:sp>
      <p:grpSp>
        <p:nvGrpSpPr>
          <p:cNvPr id="1031" name="그룹 13"/>
          <p:cNvGrpSpPr/>
          <p:nvPr/>
        </p:nvGrpSpPr>
        <p:grpSpPr>
          <a:xfrm>
            <a:off x="3479492" y="5577529"/>
            <a:ext cx="2299680" cy="803070"/>
            <a:chOff x="9345332" y="2127491"/>
            <a:chExt cx="4656842" cy="1562851"/>
          </a:xfrm>
        </p:grpSpPr>
        <p:pic>
          <p:nvPicPr>
            <p:cNvPr id="1032" name="Picture 8" descr="GitHub - tensorflow/tensorflow: An Open Source Machine Learning Framework  for Everyone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9345332" y="2127491"/>
              <a:ext cx="4656842" cy="1562851"/>
            </a:xfrm>
            <a:prstGeom prst="rect">
              <a:avLst/>
            </a:prstGeom>
            <a:noFill/>
            <a:ln/>
          </p:spPr>
        </p:pic>
        <p:sp>
          <p:nvSpPr>
            <p:cNvPr id="1033" name="TextBox 15"/>
            <p:cNvSpPr txBox="1"/>
            <p:nvPr/>
          </p:nvSpPr>
          <p:spPr>
            <a:xfrm>
              <a:off x="9829799" y="3271754"/>
              <a:ext cx="366677" cy="3723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>
                  <a:latin typeface="+mn-lt"/>
                  <a:ea typeface="+mn-ea"/>
                  <a:cs typeface="+mn-cs"/>
                </a:defRPr>
              </a:pPr>
              <a:endParaRPr kumimoji="0" lang="en-US" altLang="ko-KR" sz="1200" b="0" i="0" u="none" strike="noStrike" kern="1200" cap="none" spc="0" normalizeH="0" baseline="0">
                <a:solidFill>
                  <a:srgbClr val="000000"/>
                </a:solidFill>
              </a:endParaRPr>
            </a:p>
          </p:txBody>
        </p:sp>
      </p:grpSp>
      <p:sp>
        <p:nvSpPr>
          <p:cNvPr id="1034" name="TextBox 19"/>
          <p:cNvSpPr txBox="1"/>
          <p:nvPr/>
        </p:nvSpPr>
        <p:spPr>
          <a:xfrm>
            <a:off x="5883028" y="5768185"/>
            <a:ext cx="6851936" cy="767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0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수치계산과 대규모 </a:t>
            </a:r>
            <a:r>
              <a:rPr kumimoji="0" lang="ko-KR" altLang="en-US" sz="1000" b="0" i="0" u="none" strike="noStrike" kern="1200" cap="none" spc="0" normalizeH="0" baseline="0" dirty="0" err="1">
                <a:solidFill>
                  <a:srgbClr val="000000"/>
                </a:solidFill>
                <a:latin typeface="+mj-ea"/>
                <a:ea typeface="+mj-ea"/>
              </a:rPr>
              <a:t>머신러닝을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 위한 오픈소스 라이브러리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0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딥러닝 프로그램을 구현할 수 있도록 다양한 기능 제공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sz="1000" b="0" i="0" u="sng" strike="noStrike" dirty="0">
                <a:latin typeface="+mj-ea"/>
                <a:ea typeface="+mj-ea"/>
                <a:hlinkClick r:id="rId6"/>
              </a:rPr>
              <a:t>https://www.tensorflow.org/?hl=k</a:t>
            </a:r>
            <a:endParaRPr lang="EN-US" sz="1000" b="0" i="0" u="sng" strike="noStrike" dirty="0">
              <a:latin typeface="+mj-ea"/>
              <a:ea typeface="+mj-ea"/>
            </a:endParaRPr>
          </a:p>
        </p:txBody>
      </p:sp>
      <p:grpSp>
        <p:nvGrpSpPr>
          <p:cNvPr id="1041" name="그룹 3"/>
          <p:cNvGrpSpPr/>
          <p:nvPr/>
        </p:nvGrpSpPr>
        <p:grpSpPr>
          <a:xfrm>
            <a:off x="3540675" y="942721"/>
            <a:ext cx="1770764" cy="770082"/>
            <a:chOff x="1676400" y="2247900"/>
            <a:chExt cx="4350026" cy="1620684"/>
          </a:xfrm>
        </p:grpSpPr>
        <p:pic>
          <p:nvPicPr>
            <p:cNvPr id="1042" name="Picture 2" descr="프로그래밍] 파이썬 Python , 정체를 모른다면 Click : 네이버 블로그"/>
            <p:cNvPicPr>
              <a:picLocks noChangeAspect="1" noChangeArrowheads="1"/>
            </p:cNvPicPr>
            <p:nvPr/>
          </p:nvPicPr>
          <p:blipFill rotWithShape="1">
            <a:blip r:embed="rId7"/>
            <a:srcRect l="15000" t="31520" r="14000" b="36960"/>
            <a:stretch>
              <a:fillRect/>
            </a:stretch>
          </p:blipFill>
          <p:spPr>
            <a:xfrm>
              <a:off x="1676400" y="2247900"/>
              <a:ext cx="4350026" cy="1286627"/>
            </a:xfrm>
            <a:prstGeom prst="rect">
              <a:avLst/>
            </a:prstGeom>
            <a:noFill/>
          </p:spPr>
        </p:pic>
        <p:sp>
          <p:nvSpPr>
            <p:cNvPr id="1043" name="TextBox 6"/>
            <p:cNvSpPr txBox="1"/>
            <p:nvPr/>
          </p:nvSpPr>
          <p:spPr>
            <a:xfrm>
              <a:off x="1867769" y="3396024"/>
              <a:ext cx="3635398" cy="472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en-US" altLang="ko-KR" sz="1200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5D7A07-CAE8-F0C0-188B-11215D3D5E0E}"/>
              </a:ext>
            </a:extLst>
          </p:cNvPr>
          <p:cNvSpPr txBox="1"/>
          <p:nvPr/>
        </p:nvSpPr>
        <p:spPr>
          <a:xfrm>
            <a:off x="1137480" y="1164864"/>
            <a:ext cx="2329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모델개발 </a:t>
            </a:r>
            <a:r>
              <a:rPr lang="en-US" altLang="ko-KR" sz="1400" b="1" dirty="0"/>
              <a:t>+ </a:t>
            </a:r>
            <a:r>
              <a:rPr lang="ko-KR" altLang="en-US" sz="1400" b="1" dirty="0" err="1"/>
              <a:t>라즈베리파이</a:t>
            </a:r>
            <a:endParaRPr lang="ko-KR" altLang="en-US" sz="1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220237-9E31-FB29-A5D1-AFA8385352C3}"/>
              </a:ext>
            </a:extLst>
          </p:cNvPr>
          <p:cNvSpPr txBox="1"/>
          <p:nvPr/>
        </p:nvSpPr>
        <p:spPr>
          <a:xfrm>
            <a:off x="1065720" y="4759236"/>
            <a:ext cx="2329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4. </a:t>
            </a:r>
            <a:r>
              <a:rPr lang="ko-KR" altLang="en-US" sz="1400" b="1" dirty="0"/>
              <a:t>모델개발 </a:t>
            </a:r>
            <a:r>
              <a:rPr lang="en-US" altLang="ko-KR" sz="1400" b="1" dirty="0"/>
              <a:t>+ </a:t>
            </a:r>
            <a:r>
              <a:rPr lang="ko-KR" altLang="en-US" sz="1400" b="1" dirty="0" err="1"/>
              <a:t>라즈베리파이</a:t>
            </a:r>
            <a:endParaRPr lang="ko-KR" altLang="en-US" sz="1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319332-2BE0-2710-F47C-5D1AC66BD693}"/>
              </a:ext>
            </a:extLst>
          </p:cNvPr>
          <p:cNvSpPr txBox="1"/>
          <p:nvPr/>
        </p:nvSpPr>
        <p:spPr>
          <a:xfrm>
            <a:off x="1065720" y="5923193"/>
            <a:ext cx="2329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5. </a:t>
            </a:r>
            <a:r>
              <a:rPr lang="ko-KR" altLang="en-US" sz="1400" b="1" dirty="0"/>
              <a:t>모델개발 </a:t>
            </a:r>
            <a:r>
              <a:rPr lang="en-US" altLang="ko-KR" sz="1400" b="1" dirty="0"/>
              <a:t>+ </a:t>
            </a:r>
            <a:r>
              <a:rPr lang="ko-KR" altLang="en-US" sz="1400" b="1" dirty="0" err="1"/>
              <a:t>라즈베리파이</a:t>
            </a:r>
            <a:endParaRPr lang="ko-KR" altLang="en-US" sz="14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BCE56E-A8A9-B641-ECAE-8C9BC9B5C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 smtClean="0"/>
              <a:pPr lvl="0">
                <a:defRPr/>
              </a:pPr>
              <a:t>10</a:t>
            </a:fld>
            <a:endParaRPr lang="ko-KR" altLang="en-US" dirty="0"/>
          </a:p>
        </p:txBody>
      </p:sp>
      <p:pic>
        <p:nvPicPr>
          <p:cNvPr id="31" name="그래픽 30" descr="배지 체크 표시1 단색으로 채워진">
            <a:extLst>
              <a:ext uri="{FF2B5EF4-FFF2-40B4-BE49-F238E27FC236}">
                <a16:creationId xmlns:a16="http://schemas.microsoft.com/office/drawing/2014/main" id="{506FED61-B4FA-8C53-0252-7E66B8EA73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8597" y="2066147"/>
            <a:ext cx="675694" cy="675694"/>
          </a:xfrm>
          <a:prstGeom prst="rect">
            <a:avLst/>
          </a:prstGeom>
          <a:effectLst/>
        </p:spPr>
      </p:pic>
      <p:pic>
        <p:nvPicPr>
          <p:cNvPr id="32" name="그래픽 31" descr="배지 체크 표시1 단색으로 채워진">
            <a:extLst>
              <a:ext uri="{FF2B5EF4-FFF2-40B4-BE49-F238E27FC236}">
                <a16:creationId xmlns:a16="http://schemas.microsoft.com/office/drawing/2014/main" id="{655DD60A-0A6E-A4FE-E0B9-82F82CC6F6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4252" y="3259557"/>
            <a:ext cx="675694" cy="675694"/>
          </a:xfrm>
          <a:prstGeom prst="rect">
            <a:avLst/>
          </a:prstGeom>
          <a:effectLst/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190AFA9-CD75-EB09-578A-D66CF2B01854}"/>
              </a:ext>
            </a:extLst>
          </p:cNvPr>
          <p:cNvSpPr txBox="1"/>
          <p:nvPr/>
        </p:nvSpPr>
        <p:spPr>
          <a:xfrm>
            <a:off x="5883028" y="1935224"/>
            <a:ext cx="689468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000" b="0" i="0" dirty="0">
                <a:solidFill>
                  <a:srgbClr val="4D5156"/>
                </a:solidFill>
                <a:effectLst/>
                <a:latin typeface="Apple SD Gothic Neo"/>
              </a:rPr>
              <a:t>마이크로소프트가 마이크로소프트 윈도우</a:t>
            </a:r>
            <a:r>
              <a:rPr lang="en-US" altLang="ko-KR" sz="1000" b="0" i="0" dirty="0">
                <a:solidFill>
                  <a:srgbClr val="4D5156"/>
                </a:solidFill>
                <a:effectLst/>
                <a:latin typeface="Apple SD Gothic Neo"/>
              </a:rPr>
              <a:t>, macOS, </a:t>
            </a:r>
            <a:r>
              <a:rPr lang="ko-KR" altLang="en-US" sz="1000" b="0" i="0" dirty="0">
                <a:solidFill>
                  <a:srgbClr val="4D5156"/>
                </a:solidFill>
                <a:effectLst/>
                <a:latin typeface="Apple SD Gothic Neo"/>
              </a:rPr>
              <a:t>리눅스용으로 개발한 소스 코드 편집기</a:t>
            </a:r>
            <a:r>
              <a:rPr lang="en-US" altLang="ko-KR" sz="1000" b="0" i="0" dirty="0">
                <a:solidFill>
                  <a:srgbClr val="212529"/>
                </a:solidFill>
                <a:effectLst/>
                <a:latin typeface="+mj-ea"/>
                <a:ea typeface="+mj-ea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00" b="0" i="0" dirty="0">
                <a:solidFill>
                  <a:srgbClr val="4D5156"/>
                </a:solidFill>
                <a:effectLst/>
                <a:latin typeface="Apple SD Gothic Neo"/>
              </a:rPr>
              <a:t>디버깅 지원과 </a:t>
            </a:r>
            <a:r>
              <a:rPr lang="en-US" altLang="ko-KR" sz="1000" b="0" i="0" dirty="0">
                <a:solidFill>
                  <a:srgbClr val="4D5156"/>
                </a:solidFill>
                <a:effectLst/>
                <a:latin typeface="Apple SD Gothic Neo"/>
              </a:rPr>
              <a:t>Git </a:t>
            </a:r>
            <a:r>
              <a:rPr lang="ko-KR" altLang="en-US" sz="1000" b="0" i="0" dirty="0">
                <a:solidFill>
                  <a:srgbClr val="4D5156"/>
                </a:solidFill>
                <a:effectLst/>
                <a:latin typeface="Apple SD Gothic Neo"/>
              </a:rPr>
              <a:t>제어</a:t>
            </a:r>
            <a:r>
              <a:rPr lang="en-US" altLang="ko-KR" sz="1000" b="0" i="0" dirty="0">
                <a:solidFill>
                  <a:srgbClr val="4D5156"/>
                </a:solidFill>
                <a:effectLst/>
                <a:latin typeface="Apple SD Gothic Neo"/>
              </a:rPr>
              <a:t>, </a:t>
            </a:r>
            <a:r>
              <a:rPr lang="ko-KR" altLang="en-US" sz="1000" b="0" i="0" dirty="0">
                <a:solidFill>
                  <a:srgbClr val="4D5156"/>
                </a:solidFill>
                <a:effectLst/>
                <a:latin typeface="Apple SD Gothic Neo"/>
              </a:rPr>
              <a:t>구문 강조 기능 등이 포함</a:t>
            </a:r>
            <a:r>
              <a:rPr lang="en-US" altLang="ko-KR" sz="1000" b="0" i="0" dirty="0">
                <a:solidFill>
                  <a:srgbClr val="4D5156"/>
                </a:solidFill>
                <a:effectLst/>
                <a:latin typeface="Apple SD Gothic Neo"/>
              </a:rPr>
              <a:t>, </a:t>
            </a:r>
            <a:r>
              <a:rPr lang="ko-KR" altLang="en-US" sz="1000" b="0" i="0" dirty="0">
                <a:solidFill>
                  <a:srgbClr val="4D5156"/>
                </a:solidFill>
                <a:effectLst/>
                <a:latin typeface="Apple SD Gothic Neo"/>
              </a:rPr>
              <a:t>사용자가 편집기의 테마와 단축키</a:t>
            </a:r>
            <a:r>
              <a:rPr lang="en-US" altLang="ko-KR" sz="1000" b="0" i="0" dirty="0">
                <a:solidFill>
                  <a:srgbClr val="4D5156"/>
                </a:solidFill>
                <a:effectLst/>
                <a:latin typeface="Apple SD Gothic Neo"/>
              </a:rPr>
              <a:t>, </a:t>
            </a:r>
            <a:r>
              <a:rPr lang="ko-KR" altLang="en-US" sz="1000" b="0" i="0" dirty="0">
                <a:solidFill>
                  <a:srgbClr val="4D5156"/>
                </a:solidFill>
                <a:effectLst/>
                <a:latin typeface="Apple SD Gothic Neo"/>
              </a:rPr>
              <a:t>설정 등을 수정</a:t>
            </a:r>
            <a:endParaRPr lang="en-US" altLang="ko-KR" sz="1000" b="0" i="0" dirty="0">
              <a:solidFill>
                <a:srgbClr val="4D5156"/>
              </a:solidFill>
              <a:effectLst/>
              <a:latin typeface="Apple SD Gothic Neo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b="1" i="0" u="none" strike="noStrike" dirty="0">
                <a:latin typeface="+mj-ea"/>
                <a:ea typeface="+mj-ea"/>
              </a:rPr>
              <a:t>:</a:t>
            </a:r>
            <a:r>
              <a:rPr lang="ko-KR" altLang="en-US" sz="1000" b="1" i="0" u="none" strike="noStrike" dirty="0">
                <a:latin typeface="+mj-ea"/>
                <a:ea typeface="+mj-ea"/>
              </a:rPr>
              <a:t> </a:t>
            </a:r>
            <a:r>
              <a:rPr sz="1000" b="1" i="0" u="none" strike="noStrike" dirty="0" err="1">
                <a:latin typeface="+mj-ea"/>
                <a:ea typeface="+mj-ea"/>
              </a:rPr>
              <a:t>우리가</a:t>
            </a:r>
            <a:r>
              <a:rPr sz="1000" b="1" i="0" u="none" strike="noStrike" dirty="0">
                <a:latin typeface="+mj-ea"/>
                <a:ea typeface="+mj-ea"/>
              </a:rPr>
              <a:t> </a:t>
            </a:r>
            <a:r>
              <a:rPr sz="1000" b="1" i="0" u="none" strike="noStrike" dirty="0" err="1">
                <a:latin typeface="+mj-ea"/>
                <a:ea typeface="+mj-ea"/>
              </a:rPr>
              <a:t>사용할</a:t>
            </a:r>
            <a:r>
              <a:rPr sz="1000" b="1" i="0" u="none" strike="noStrike" dirty="0">
                <a:latin typeface="+mj-ea"/>
                <a:ea typeface="+mj-ea"/>
              </a:rPr>
              <a:t> </a:t>
            </a:r>
            <a:r>
              <a:rPr sz="1000" b="1" i="0" u="none" strike="noStrike" dirty="0" err="1">
                <a:latin typeface="+mj-ea"/>
                <a:ea typeface="+mj-ea"/>
              </a:rPr>
              <a:t>파이썬</a:t>
            </a:r>
            <a:r>
              <a:rPr sz="1000" b="1" i="0" u="none" strike="noStrike" dirty="0">
                <a:latin typeface="+mj-ea"/>
                <a:ea typeface="+mj-ea"/>
              </a:rPr>
              <a:t> </a:t>
            </a:r>
            <a:r>
              <a:rPr sz="1000" b="1" i="0" u="none" strike="noStrike" dirty="0" err="1">
                <a:latin typeface="+mj-ea"/>
                <a:ea typeface="+mj-ea"/>
              </a:rPr>
              <a:t>코드</a:t>
            </a:r>
            <a:r>
              <a:rPr sz="1000" b="1" i="0" u="none" strike="noStrike" dirty="0">
                <a:latin typeface="+mj-ea"/>
                <a:ea typeface="+mj-ea"/>
              </a:rPr>
              <a:t> </a:t>
            </a:r>
            <a:r>
              <a:rPr sz="1000" b="1" i="0" u="none" strike="noStrike" dirty="0" err="1">
                <a:latin typeface="+mj-ea"/>
                <a:ea typeface="+mj-ea"/>
              </a:rPr>
              <a:t>작성</a:t>
            </a:r>
            <a:r>
              <a:rPr sz="1000" b="1" i="0" u="none" strike="noStrike" dirty="0">
                <a:latin typeface="+mj-ea"/>
                <a:ea typeface="+mj-ea"/>
              </a:rPr>
              <a:t> 및 </a:t>
            </a:r>
            <a:r>
              <a:rPr sz="1000" b="1" i="0" u="none" strike="noStrike" dirty="0" err="1">
                <a:latin typeface="+mj-ea"/>
                <a:ea typeface="+mj-ea"/>
              </a:rPr>
              <a:t>실행</a:t>
            </a:r>
            <a:endParaRPr sz="1000" b="1" i="0" u="none" strike="noStrike" dirty="0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en-US" sz="1000" dirty="0">
                <a:latin typeface="+mj-ea"/>
                <a:ea typeface="+mj-ea"/>
                <a:cs typeface="+mn-cs"/>
                <a:hlinkClick r:id="rId10"/>
              </a:rPr>
              <a:t>https://code.visualstudio.com/</a:t>
            </a:r>
            <a:endParaRPr lang="en-US" altLang="en-US" sz="1000" dirty="0">
              <a:latin typeface="+mj-ea"/>
              <a:ea typeface="+mj-ea"/>
              <a:cs typeface="+mn-cs"/>
            </a:endParaRPr>
          </a:p>
        </p:txBody>
      </p:sp>
      <p:sp>
        <p:nvSpPr>
          <p:cNvPr id="34" name="TextBox 18">
            <a:extLst>
              <a:ext uri="{FF2B5EF4-FFF2-40B4-BE49-F238E27FC236}">
                <a16:creationId xmlns:a16="http://schemas.microsoft.com/office/drawing/2014/main" id="{384C51F4-4000-088A-9D26-1B90ABC5DECA}"/>
              </a:ext>
            </a:extLst>
          </p:cNvPr>
          <p:cNvSpPr txBox="1"/>
          <p:nvPr/>
        </p:nvSpPr>
        <p:spPr>
          <a:xfrm>
            <a:off x="5883028" y="2926746"/>
            <a:ext cx="7101666" cy="1465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000" b="0" i="0" dirty="0">
                <a:solidFill>
                  <a:srgbClr val="4D5156"/>
                </a:solidFill>
                <a:effectLst/>
                <a:latin typeface="Apple SD Gothic Neo"/>
              </a:rPr>
              <a:t>Python </a:t>
            </a:r>
            <a:r>
              <a:rPr lang="ko-KR" altLang="en-US" sz="1000" b="0" i="0" dirty="0">
                <a:solidFill>
                  <a:srgbClr val="4D5156"/>
                </a:solidFill>
                <a:effectLst/>
                <a:latin typeface="Apple SD Gothic Neo"/>
              </a:rPr>
              <a:t>용 통합 개발 환경</a:t>
            </a:r>
            <a:endParaRPr lang="en-US" altLang="ko-KR" sz="1000" b="0" i="0" dirty="0">
              <a:solidFill>
                <a:srgbClr val="4D5156"/>
              </a:solidFill>
              <a:effectLst/>
              <a:latin typeface="Apple SD Gothic Neo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000" b="0" i="0" dirty="0">
                <a:solidFill>
                  <a:srgbClr val="4D5156"/>
                </a:solidFill>
                <a:effectLst/>
                <a:latin typeface="Apple SD Gothic Neo"/>
              </a:rPr>
              <a:t> </a:t>
            </a:r>
            <a:r>
              <a:rPr lang="ko-KR" altLang="en-US" sz="1000" b="0" i="0" dirty="0">
                <a:solidFill>
                  <a:srgbClr val="4D5156"/>
                </a:solidFill>
                <a:effectLst/>
                <a:latin typeface="Apple SD Gothic Neo"/>
              </a:rPr>
              <a:t>코드를 단계별로 실행하는 방법</a:t>
            </a:r>
            <a:r>
              <a:rPr lang="en-US" altLang="ko-KR" sz="1000" b="0" i="0" dirty="0">
                <a:solidFill>
                  <a:srgbClr val="4D5156"/>
                </a:solidFill>
                <a:effectLst/>
                <a:latin typeface="Apple SD Gothic Neo"/>
              </a:rPr>
              <a:t>, </a:t>
            </a:r>
            <a:r>
              <a:rPr lang="ko-KR" altLang="en-US" sz="1000" b="0" i="0" dirty="0">
                <a:solidFill>
                  <a:srgbClr val="4D5156"/>
                </a:solidFill>
                <a:effectLst/>
                <a:latin typeface="Apple SD Gothic Neo"/>
              </a:rPr>
              <a:t>단계별 표현 평가</a:t>
            </a:r>
            <a:r>
              <a:rPr lang="en-US" altLang="ko-KR" sz="1000" b="0" i="0" dirty="0">
                <a:solidFill>
                  <a:srgbClr val="4D5156"/>
                </a:solidFill>
                <a:effectLst/>
                <a:latin typeface="Apple SD Gothic Neo"/>
              </a:rPr>
              <a:t>, </a:t>
            </a:r>
            <a:r>
              <a:rPr lang="ko-KR" altLang="en-US" sz="1000" b="0" i="0" dirty="0">
                <a:solidFill>
                  <a:srgbClr val="4D5156"/>
                </a:solidFill>
                <a:effectLst/>
                <a:latin typeface="Apple SD Gothic Neo"/>
              </a:rPr>
              <a:t>콜 스택의 세부적인 </a:t>
            </a:r>
            <a:endParaRPr lang="en-US" altLang="ko-KR" sz="1000" b="0" i="0" dirty="0">
              <a:solidFill>
                <a:srgbClr val="4D5156"/>
              </a:solidFill>
              <a:effectLst/>
              <a:latin typeface="Apple SD Gothic Neo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000" b="0" i="0" dirty="0">
                <a:solidFill>
                  <a:srgbClr val="4D5156"/>
                </a:solidFill>
                <a:effectLst/>
                <a:latin typeface="Apple SD Gothic Neo"/>
              </a:rPr>
              <a:t>시각화 및 참조 및 </a:t>
            </a:r>
            <a:r>
              <a:rPr lang="ko-KR" altLang="en-US" sz="1000" b="0" i="0" dirty="0" err="1">
                <a:solidFill>
                  <a:srgbClr val="4D5156"/>
                </a:solidFill>
                <a:effectLst/>
                <a:latin typeface="Apple SD Gothic Neo"/>
              </a:rPr>
              <a:t>힙의</a:t>
            </a:r>
            <a:r>
              <a:rPr lang="ko-KR" altLang="en-US" sz="1000" b="0" i="0" dirty="0">
                <a:solidFill>
                  <a:srgbClr val="4D5156"/>
                </a:solidFill>
                <a:effectLst/>
                <a:latin typeface="Apple SD Gothic Neo"/>
              </a:rPr>
              <a:t> 개념을 설명하는 모드를 지원</a:t>
            </a:r>
            <a:endParaRPr lang="en-US" altLang="ko-KR" sz="1000" b="0" i="0" dirty="0">
              <a:solidFill>
                <a:srgbClr val="4D5156"/>
              </a:solidFill>
              <a:effectLst/>
              <a:latin typeface="Apple SD Gothic Neo"/>
            </a:endParaRP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Thonny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3.0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및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3.3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여러 기능 개발은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Raspberry Pi Foundation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에서 제안 및 지원 </a:t>
            </a:r>
            <a:endParaRPr lang="en-US" altLang="ko-KR" sz="1000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00" b="1" i="0" u="none" strike="noStrike" kern="1200" cap="none" spc="0" normalizeH="0" baseline="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kumimoji="0" lang="ko-KR" altLang="en-US" sz="1000" b="1" kern="1200" cap="none" spc="0" normalizeH="0" baseline="0" dirty="0" err="1">
                <a:solidFill>
                  <a:srgbClr val="000000"/>
                </a:solidFill>
                <a:latin typeface="+mj-ea"/>
                <a:ea typeface="+mj-ea"/>
              </a:rPr>
              <a:t>라즈베리파이</a:t>
            </a:r>
            <a:r>
              <a:rPr kumimoji="0" lang="ko-KR" altLang="en-US" sz="1000" b="1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kumimoji="0" lang="en-US" altLang="ko-KR" sz="1000" b="1" kern="1200" cap="none" spc="0" normalizeH="0" baseline="0" dirty="0" err="1">
                <a:solidFill>
                  <a:srgbClr val="000000"/>
                </a:solidFill>
                <a:latin typeface="+mj-ea"/>
                <a:ea typeface="+mj-ea"/>
              </a:rPr>
              <a:t>os</a:t>
            </a:r>
            <a:r>
              <a:rPr lang="ko-KR" altLang="en-US" sz="1000" b="1" dirty="0">
                <a:solidFill>
                  <a:srgbClr val="000000"/>
                </a:solidFill>
                <a:latin typeface="+mj-ea"/>
                <a:ea typeface="+mj-ea"/>
              </a:rPr>
              <a:t>환경에서</a:t>
            </a:r>
            <a:r>
              <a:rPr lang="ko-KR" altLang="en-US" sz="1000" b="1" i="0" u="none" strike="noStrike" dirty="0">
                <a:latin typeface="+mj-ea"/>
                <a:ea typeface="+mj-ea"/>
              </a:rPr>
              <a:t> 파이썬 코드 작성 및 실행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0" i="0" dirty="0">
                <a:solidFill>
                  <a:srgbClr val="202124"/>
                </a:solidFill>
                <a:effectLst/>
                <a:latin typeface="Apple SD Gothic Neo"/>
                <a:hlinkClick r:id="rId11"/>
              </a:rPr>
              <a:t>https://</a:t>
            </a:r>
            <a:r>
              <a:rPr lang="en-US" altLang="ko-KR" sz="1000" b="1" i="0" dirty="0">
                <a:solidFill>
                  <a:srgbClr val="202124"/>
                </a:solidFill>
                <a:effectLst/>
                <a:latin typeface="Apple SD Gothic Neo"/>
                <a:hlinkClick r:id="rId11"/>
              </a:rPr>
              <a:t>thonny</a:t>
            </a:r>
            <a:r>
              <a:rPr lang="en-US" altLang="ko-KR" sz="1000" b="0" i="0" dirty="0">
                <a:solidFill>
                  <a:srgbClr val="202124"/>
                </a:solidFill>
                <a:effectLst/>
                <a:latin typeface="Apple SD Gothic Neo"/>
                <a:hlinkClick r:id="rId11"/>
              </a:rPr>
              <a:t>.org</a:t>
            </a:r>
            <a:endParaRPr lang="en-US" altLang="ko-KR" sz="1000" b="0" i="0" dirty="0">
              <a:solidFill>
                <a:srgbClr val="202124"/>
              </a:solidFill>
              <a:effectLst/>
              <a:latin typeface="Apple SD Gothic Neo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BF6C33-EB91-FD9D-5DD5-043B804575C3}"/>
              </a:ext>
            </a:extLst>
          </p:cNvPr>
          <p:cNvSpPr txBox="1"/>
          <p:nvPr/>
        </p:nvSpPr>
        <p:spPr>
          <a:xfrm>
            <a:off x="1682020" y="2301929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2. </a:t>
            </a:r>
            <a:r>
              <a:rPr lang="ko-KR" altLang="en-US" sz="1400" b="1" dirty="0"/>
              <a:t>모델개발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19506D-038C-B5FE-8240-9830AC221C75}"/>
              </a:ext>
            </a:extLst>
          </p:cNvPr>
          <p:cNvSpPr txBox="1"/>
          <p:nvPr/>
        </p:nvSpPr>
        <p:spPr>
          <a:xfrm>
            <a:off x="1682020" y="342866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3. </a:t>
            </a:r>
            <a:r>
              <a:rPr lang="ko-KR" altLang="en-US" sz="1400" b="1" dirty="0" err="1"/>
              <a:t>라즈베리파이</a:t>
            </a:r>
            <a:endParaRPr lang="ko-KR" altLang="en-US" sz="1400" b="1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AD85E00-6FFD-E9E2-C485-062643083F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5204" y="3217645"/>
            <a:ext cx="707714" cy="70771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66A4486-A874-11DF-1008-E639EF81F5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25051" y="3370988"/>
            <a:ext cx="1655958" cy="50658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6E280AA-6F2E-0C29-E8F4-06E2F0B91AD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27295" y="1935224"/>
            <a:ext cx="2551878" cy="957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화살표: 왼쪽 57">
            <a:extLst>
              <a:ext uri="{FF2B5EF4-FFF2-40B4-BE49-F238E27FC236}">
                <a16:creationId xmlns:a16="http://schemas.microsoft.com/office/drawing/2014/main" id="{CB1746FC-D118-5788-2403-2185DD7B8A64}"/>
              </a:ext>
            </a:extLst>
          </p:cNvPr>
          <p:cNvSpPr/>
          <p:nvPr/>
        </p:nvSpPr>
        <p:spPr>
          <a:xfrm rot="685499">
            <a:off x="4193880" y="4847128"/>
            <a:ext cx="1505369" cy="166896"/>
          </a:xfrm>
          <a:prstGeom prst="lef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왼쪽 59">
            <a:extLst>
              <a:ext uri="{FF2B5EF4-FFF2-40B4-BE49-F238E27FC236}">
                <a16:creationId xmlns:a16="http://schemas.microsoft.com/office/drawing/2014/main" id="{B9B1159B-2FC4-B961-0FE4-62949847F913}"/>
              </a:ext>
            </a:extLst>
          </p:cNvPr>
          <p:cNvSpPr/>
          <p:nvPr/>
        </p:nvSpPr>
        <p:spPr>
          <a:xfrm rot="20122063">
            <a:off x="4226275" y="5755327"/>
            <a:ext cx="1771728" cy="172656"/>
          </a:xfrm>
          <a:prstGeom prst="lef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화살표: 왼쪽 60">
            <a:extLst>
              <a:ext uri="{FF2B5EF4-FFF2-40B4-BE49-F238E27FC236}">
                <a16:creationId xmlns:a16="http://schemas.microsoft.com/office/drawing/2014/main" id="{149CE0C6-5FB3-40D7-78BD-868843DE50D3}"/>
              </a:ext>
            </a:extLst>
          </p:cNvPr>
          <p:cNvSpPr/>
          <p:nvPr/>
        </p:nvSpPr>
        <p:spPr>
          <a:xfrm rot="1364035">
            <a:off x="4144222" y="4397111"/>
            <a:ext cx="1752079" cy="172089"/>
          </a:xfrm>
          <a:prstGeom prst="lef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왼쪽 61">
            <a:extLst>
              <a:ext uri="{FF2B5EF4-FFF2-40B4-BE49-F238E27FC236}">
                <a16:creationId xmlns:a16="http://schemas.microsoft.com/office/drawing/2014/main" id="{C095601F-71AF-C3F2-52CD-4AE586AE355A}"/>
              </a:ext>
            </a:extLst>
          </p:cNvPr>
          <p:cNvSpPr/>
          <p:nvPr/>
        </p:nvSpPr>
        <p:spPr>
          <a:xfrm rot="20923867">
            <a:off x="4207637" y="5315968"/>
            <a:ext cx="1448356" cy="174972"/>
          </a:xfrm>
          <a:prstGeom prst="lef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8866DF3-6DD5-AE85-3289-ADA10F011653}"/>
              </a:ext>
            </a:extLst>
          </p:cNvPr>
          <p:cNvSpPr/>
          <p:nvPr/>
        </p:nvSpPr>
        <p:spPr>
          <a:xfrm>
            <a:off x="5488004" y="4572666"/>
            <a:ext cx="3486752" cy="115061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8748" y="258014"/>
            <a:ext cx="617393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/>
              <a:t>본론</a:t>
            </a:r>
            <a:r>
              <a:rPr lang="en-US" altLang="ko-KR" sz="2400" dirty="0"/>
              <a:t> – </a:t>
            </a:r>
            <a:r>
              <a:rPr lang="en-US" altLang="ko-KR" sz="2400" dirty="0">
                <a:highlight>
                  <a:srgbClr val="FFFF00"/>
                </a:highlight>
              </a:rPr>
              <a:t>CNN detection cam </a:t>
            </a:r>
            <a:r>
              <a:rPr lang="ko-KR" altLang="en-US" sz="2400" dirty="0">
                <a:highlight>
                  <a:srgbClr val="FFFF00"/>
                </a:highlight>
              </a:rPr>
              <a:t>전체 시스템 구성도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260902-0B50-00DE-74CE-F6980B990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 smtClean="0"/>
              <a:pPr lvl="0">
                <a:defRPr/>
              </a:pPr>
              <a:t>11</a:t>
            </a:fld>
            <a:endParaRPr lang="ko-KR" alt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9780D70-7E3F-4059-A18F-CF15988E6DCC}"/>
              </a:ext>
            </a:extLst>
          </p:cNvPr>
          <p:cNvSpPr txBox="1"/>
          <p:nvPr/>
        </p:nvSpPr>
        <p:spPr>
          <a:xfrm>
            <a:off x="1640690" y="1935900"/>
            <a:ext cx="2908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AIHUB 1</a:t>
            </a:r>
            <a:r>
              <a:rPr lang="ko-KR" altLang="en-US" sz="16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인칭 시점 보행영상</a:t>
            </a:r>
            <a:endParaRPr lang="en-US" altLang="ko-KR" sz="1600" b="1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algn="ctr"/>
            <a:r>
              <a:rPr lang="en-US" altLang="ko-KR" sz="11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(</a:t>
            </a:r>
            <a:r>
              <a:rPr lang="ko-KR" altLang="en-US" sz="1100" dirty="0">
                <a:solidFill>
                  <a:srgbClr val="0563C1"/>
                </a:solidFill>
                <a:latin typeface="나눔고딕ET" panose="020D0604000000000000" pitchFamily="50" charset="-127"/>
                <a:ea typeface="나눔고딕ET" panose="020D0604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</a:t>
            </a:r>
            <a:r>
              <a:rPr lang="ko-KR" altLang="en-US" sz="1100" u="sng" dirty="0">
                <a:solidFill>
                  <a:srgbClr val="0563C1"/>
                </a:solidFill>
                <a:latin typeface="나눔고딕ET" panose="020D0604000000000000" pitchFamily="50" charset="-127"/>
                <a:ea typeface="나눔고딕ET" panose="020D0604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aihub</a:t>
            </a:r>
            <a:r>
              <a:rPr lang="ko-KR" altLang="en-US" sz="1100" dirty="0">
                <a:solidFill>
                  <a:srgbClr val="0563C1"/>
                </a:solidFill>
                <a:latin typeface="나눔고딕ET" panose="020D0604000000000000" pitchFamily="50" charset="-127"/>
                <a:ea typeface="나눔고딕ET" panose="020D0604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.or.kr/aidata/34125</a:t>
            </a:r>
            <a:r>
              <a:rPr lang="en-US" altLang="ko-KR" sz="11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</a:t>
            </a:r>
          </a:p>
          <a:p>
            <a:pPr algn="ctr"/>
            <a:endParaRPr lang="en-US" altLang="ko-KR" sz="3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333333"/>
                </a:solidFill>
                <a:latin typeface="나눔고딕ET" panose="020D0604000000000000" pitchFamily="50" charset="-127"/>
                <a:ea typeface="나눔고딕ET" panose="020D0604000000000000" pitchFamily="50" charset="-127"/>
              </a:rPr>
              <a:t>비정형 데이터 </a:t>
            </a:r>
            <a:endParaRPr lang="en-US" altLang="ko-KR" sz="1400" dirty="0">
              <a:solidFill>
                <a:srgbClr val="333333"/>
              </a:solidFill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grpSp>
        <p:nvGrpSpPr>
          <p:cNvPr id="7" name="그룹 3">
            <a:extLst>
              <a:ext uri="{FF2B5EF4-FFF2-40B4-BE49-F238E27FC236}">
                <a16:creationId xmlns:a16="http://schemas.microsoft.com/office/drawing/2014/main" id="{03472856-AA7E-2807-E33D-8C15D04AAFB5}"/>
              </a:ext>
            </a:extLst>
          </p:cNvPr>
          <p:cNvGrpSpPr/>
          <p:nvPr/>
        </p:nvGrpSpPr>
        <p:grpSpPr>
          <a:xfrm>
            <a:off x="4620922" y="1044679"/>
            <a:ext cx="904325" cy="369333"/>
            <a:chOff x="1676400" y="2247900"/>
            <a:chExt cx="4350026" cy="1620684"/>
          </a:xfrm>
        </p:grpSpPr>
        <p:pic>
          <p:nvPicPr>
            <p:cNvPr id="9" name="Picture 2" descr="프로그래밍] 파이썬 Python , 정체를 모른다면 Click : 네이버 블로그">
              <a:extLst>
                <a:ext uri="{FF2B5EF4-FFF2-40B4-BE49-F238E27FC236}">
                  <a16:creationId xmlns:a16="http://schemas.microsoft.com/office/drawing/2014/main" id="{132F15FA-C43A-434B-44A0-048E8ED22D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/>
            <a:srcRect l="15000" t="31520" r="14000" b="36960"/>
            <a:stretch>
              <a:fillRect/>
            </a:stretch>
          </p:blipFill>
          <p:spPr>
            <a:xfrm>
              <a:off x="1676400" y="2247900"/>
              <a:ext cx="4350026" cy="1286627"/>
            </a:xfrm>
            <a:prstGeom prst="rect">
              <a:avLst/>
            </a:prstGeom>
            <a:noFill/>
          </p:spPr>
        </p:pic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F1ABB2FB-AB4B-C799-A76C-2B45D59D9DEF}"/>
                </a:ext>
              </a:extLst>
            </p:cNvPr>
            <p:cNvSpPr txBox="1"/>
            <p:nvPr/>
          </p:nvSpPr>
          <p:spPr>
            <a:xfrm>
              <a:off x="1867769" y="3396024"/>
              <a:ext cx="3635398" cy="472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en-US" altLang="ko-KR" sz="1200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2" name="그룹 10">
            <a:extLst>
              <a:ext uri="{FF2B5EF4-FFF2-40B4-BE49-F238E27FC236}">
                <a16:creationId xmlns:a16="http://schemas.microsoft.com/office/drawing/2014/main" id="{FFE0168F-FF46-CD58-48F0-3F132BD90975}"/>
              </a:ext>
            </a:extLst>
          </p:cNvPr>
          <p:cNvGrpSpPr/>
          <p:nvPr/>
        </p:nvGrpSpPr>
        <p:grpSpPr>
          <a:xfrm>
            <a:off x="6706982" y="1094158"/>
            <a:ext cx="823392" cy="292433"/>
            <a:chOff x="1847625" y="6478294"/>
            <a:chExt cx="4541055" cy="1630323"/>
          </a:xfrm>
        </p:grpSpPr>
        <p:pic>
          <p:nvPicPr>
            <p:cNvPr id="13" name="Picture 6" descr="Keras Applications">
              <a:extLst>
                <a:ext uri="{FF2B5EF4-FFF2-40B4-BE49-F238E27FC236}">
                  <a16:creationId xmlns:a16="http://schemas.microsoft.com/office/drawing/2014/main" id="{3D0DB304-FAE2-C41E-C460-BB127D850F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879600" y="6478294"/>
              <a:ext cx="3683000" cy="1280010"/>
            </a:xfrm>
            <a:prstGeom prst="rect">
              <a:avLst/>
            </a:prstGeom>
            <a:noFill/>
            <a:ln/>
          </p:spPr>
        </p:pic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4EEACF07-CA60-1A3F-ED1A-E2DC27218A29}"/>
                </a:ext>
              </a:extLst>
            </p:cNvPr>
            <p:cNvSpPr txBox="1"/>
            <p:nvPr/>
          </p:nvSpPr>
          <p:spPr>
            <a:xfrm>
              <a:off x="1847625" y="7619800"/>
              <a:ext cx="4541055" cy="4888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>
                  <a:latin typeface="+mn-lt"/>
                  <a:ea typeface="+mn-ea"/>
                  <a:cs typeface="+mn-cs"/>
                </a:defRPr>
              </a:pPr>
              <a:endParaRPr kumimoji="0" lang="en-US" altLang="ko-KR" sz="1200" b="0" i="0" u="none" strike="noStrike" kern="1200" cap="none" spc="0" normalizeH="0" baseline="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그룹 13">
            <a:extLst>
              <a:ext uri="{FF2B5EF4-FFF2-40B4-BE49-F238E27FC236}">
                <a16:creationId xmlns:a16="http://schemas.microsoft.com/office/drawing/2014/main" id="{2BD0717C-5FB7-2781-7F42-E7A00A639262}"/>
              </a:ext>
            </a:extLst>
          </p:cNvPr>
          <p:cNvGrpSpPr/>
          <p:nvPr/>
        </p:nvGrpSpPr>
        <p:grpSpPr>
          <a:xfrm>
            <a:off x="7380588" y="983298"/>
            <a:ext cx="1115720" cy="415967"/>
            <a:chOff x="9345332" y="2127491"/>
            <a:chExt cx="4656842" cy="1562851"/>
          </a:xfrm>
        </p:grpSpPr>
        <p:pic>
          <p:nvPicPr>
            <p:cNvPr id="16" name="Picture 8" descr="GitHub - tensorflow/tensorflow: An Open Source Machine Learning Framework  for Everyone">
              <a:extLst>
                <a:ext uri="{FF2B5EF4-FFF2-40B4-BE49-F238E27FC236}">
                  <a16:creationId xmlns:a16="http://schemas.microsoft.com/office/drawing/2014/main" id="{0FAFACEE-19A8-3ECD-BDC2-5028A993FB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9345332" y="2127491"/>
              <a:ext cx="4656842" cy="1562851"/>
            </a:xfrm>
            <a:prstGeom prst="rect">
              <a:avLst/>
            </a:prstGeom>
            <a:noFill/>
            <a:ln/>
          </p:spPr>
        </p:pic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324DF01A-B01F-896A-74BC-759C9DD0D858}"/>
                </a:ext>
              </a:extLst>
            </p:cNvPr>
            <p:cNvSpPr txBox="1"/>
            <p:nvPr/>
          </p:nvSpPr>
          <p:spPr>
            <a:xfrm>
              <a:off x="9829799" y="3271754"/>
              <a:ext cx="366677" cy="3723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>
                  <a:latin typeface="+mn-lt"/>
                  <a:ea typeface="+mn-ea"/>
                  <a:cs typeface="+mn-cs"/>
                </a:defRPr>
              </a:pPr>
              <a:endParaRPr kumimoji="0" lang="en-US" altLang="ko-KR" sz="1200" b="0" i="0" u="none" strike="noStrike" kern="1200" cap="none" spc="0" normalizeH="0" baseline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2432896-8F93-79BB-38C7-9A7026173E6C}"/>
              </a:ext>
            </a:extLst>
          </p:cNvPr>
          <p:cNvSpPr txBox="1"/>
          <p:nvPr/>
        </p:nvSpPr>
        <p:spPr>
          <a:xfrm>
            <a:off x="5693476" y="2427827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CNN </a:t>
            </a:r>
            <a:r>
              <a:rPr lang="ko-KR" altLang="en-US" b="1" dirty="0">
                <a:latin typeface="+mn-ea"/>
              </a:rPr>
              <a:t>학습 모델 생성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41F53-5919-55D9-4E44-8A8900510ECA}"/>
              </a:ext>
            </a:extLst>
          </p:cNvPr>
          <p:cNvSpPr txBox="1"/>
          <p:nvPr/>
        </p:nvSpPr>
        <p:spPr>
          <a:xfrm>
            <a:off x="4720414" y="1790413"/>
            <a:ext cx="4089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클래스 구분</a:t>
            </a:r>
            <a:r>
              <a:rPr lang="en-US" altLang="ko-KR" b="1" dirty="0"/>
              <a:t>(road, bicycle, walking, side)</a:t>
            </a:r>
          </a:p>
          <a:p>
            <a:pPr algn="ctr"/>
            <a:r>
              <a:rPr lang="en-US" altLang="ko-KR" dirty="0" err="1"/>
              <a:t>train:validation</a:t>
            </a:r>
            <a:r>
              <a:rPr lang="en-US" altLang="ko-KR" dirty="0"/>
              <a:t> = 7:3 </a:t>
            </a:r>
            <a:r>
              <a:rPr lang="ko-KR" altLang="en-US" dirty="0"/>
              <a:t>비율 학습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CBD70-F147-5089-3771-247EC1A60C26}"/>
              </a:ext>
            </a:extLst>
          </p:cNvPr>
          <p:cNvSpPr txBox="1"/>
          <p:nvPr/>
        </p:nvSpPr>
        <p:spPr>
          <a:xfrm>
            <a:off x="5435392" y="363618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ko-KR" altLang="en-US" b="1" dirty="0" err="1"/>
              <a:t>라즈베리파이</a:t>
            </a:r>
            <a:r>
              <a:rPr lang="ko-KR" altLang="en-US" dirty="0" err="1"/>
              <a:t>에</a:t>
            </a:r>
            <a:r>
              <a:rPr lang="ko-KR" altLang="en-US" dirty="0"/>
              <a:t> 적용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C98F0B-53C8-F554-0AE3-64E9762A9A9A}"/>
              </a:ext>
            </a:extLst>
          </p:cNvPr>
          <p:cNvSpPr txBox="1"/>
          <p:nvPr/>
        </p:nvSpPr>
        <p:spPr>
          <a:xfrm>
            <a:off x="893321" y="1075458"/>
            <a:ext cx="285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운영체제 </a:t>
            </a:r>
            <a:r>
              <a:rPr lang="en-US" altLang="ko-KR" sz="1600" b="1" dirty="0">
                <a:latin typeface="+mn-ea"/>
              </a:rPr>
              <a:t>: Windows, LINUX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62702650-3F3C-81F4-0D8C-B4A3454A1470}"/>
              </a:ext>
            </a:extLst>
          </p:cNvPr>
          <p:cNvSpPr/>
          <p:nvPr/>
        </p:nvSpPr>
        <p:spPr>
          <a:xfrm>
            <a:off x="3913840" y="1119145"/>
            <a:ext cx="635000" cy="17976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6E36C770-EB09-C55C-789D-7B8EDFF61CBD}"/>
              </a:ext>
            </a:extLst>
          </p:cNvPr>
          <p:cNvSpPr/>
          <p:nvPr/>
        </p:nvSpPr>
        <p:spPr>
          <a:xfrm>
            <a:off x="6680144" y="1406457"/>
            <a:ext cx="170059" cy="33855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위로 구부러짐 24">
            <a:extLst>
              <a:ext uri="{FF2B5EF4-FFF2-40B4-BE49-F238E27FC236}">
                <a16:creationId xmlns:a16="http://schemas.microsoft.com/office/drawing/2014/main" id="{A76FA65B-E78C-6B0B-83AE-113EC0DE6DAD}"/>
              </a:ext>
            </a:extLst>
          </p:cNvPr>
          <p:cNvSpPr/>
          <p:nvPr/>
        </p:nvSpPr>
        <p:spPr>
          <a:xfrm>
            <a:off x="4041077" y="2427402"/>
            <a:ext cx="1358673" cy="294398"/>
          </a:xfrm>
          <a:prstGeom prst="curvedUp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9F62461E-BA1C-16C0-1006-5E7C413AEC2A}"/>
              </a:ext>
            </a:extLst>
          </p:cNvPr>
          <p:cNvSpPr/>
          <p:nvPr/>
        </p:nvSpPr>
        <p:spPr>
          <a:xfrm>
            <a:off x="6725863" y="2847122"/>
            <a:ext cx="170059" cy="64069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52EB544-7EF1-347F-B8E5-F2F42FA7962A}"/>
              </a:ext>
            </a:extLst>
          </p:cNvPr>
          <p:cNvSpPr/>
          <p:nvPr/>
        </p:nvSpPr>
        <p:spPr>
          <a:xfrm>
            <a:off x="9364184" y="948679"/>
            <a:ext cx="1634939" cy="51649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28" name="그림 27" descr="텍스트, 실외, 대지, 거리이(가) 표시된 사진&#10;&#10;자동 생성된 설명">
            <a:extLst>
              <a:ext uri="{FF2B5EF4-FFF2-40B4-BE49-F238E27FC236}">
                <a16:creationId xmlns:a16="http://schemas.microsoft.com/office/drawing/2014/main" id="{F424923C-E4E7-88A4-8341-1358EC01CE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930" y="4818125"/>
            <a:ext cx="1217755" cy="912870"/>
          </a:xfrm>
          <a:prstGeom prst="rect">
            <a:avLst/>
          </a:prstGeom>
        </p:spPr>
      </p:pic>
      <p:pic>
        <p:nvPicPr>
          <p:cNvPr id="29" name="그림 28" descr="실외, 나무이(가) 표시된 사진&#10;&#10;자동 생성된 설명">
            <a:extLst>
              <a:ext uri="{FF2B5EF4-FFF2-40B4-BE49-F238E27FC236}">
                <a16:creationId xmlns:a16="http://schemas.microsoft.com/office/drawing/2014/main" id="{57E6E86B-3DF0-9529-489D-D4B32F1F52F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615" y="1140324"/>
            <a:ext cx="1218637" cy="912870"/>
          </a:xfrm>
          <a:prstGeom prst="rect">
            <a:avLst/>
          </a:prstGeom>
        </p:spPr>
      </p:pic>
      <p:pic>
        <p:nvPicPr>
          <p:cNvPr id="30" name="그림 29" descr="텍스트, 도로, 실외, 거리이(가) 표시된 사진&#10;&#10;자동 생성된 설명">
            <a:extLst>
              <a:ext uri="{FF2B5EF4-FFF2-40B4-BE49-F238E27FC236}">
                <a16:creationId xmlns:a16="http://schemas.microsoft.com/office/drawing/2014/main" id="{2A1DC008-7F28-8477-4979-5307EF0BE6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416" y="2393251"/>
            <a:ext cx="1210912" cy="907741"/>
          </a:xfrm>
          <a:prstGeom prst="rect">
            <a:avLst/>
          </a:prstGeom>
        </p:spPr>
      </p:pic>
      <p:pic>
        <p:nvPicPr>
          <p:cNvPr id="31" name="그림 30" descr="텍스트, 실외, 도로, 건물이(가) 표시된 사진&#10;&#10;자동 생성된 설명">
            <a:extLst>
              <a:ext uri="{FF2B5EF4-FFF2-40B4-BE49-F238E27FC236}">
                <a16:creationId xmlns:a16="http://schemas.microsoft.com/office/drawing/2014/main" id="{3785864A-D0EE-9A7D-76E6-9A88262F30C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1" t="-1830" r="-3893" b="1830"/>
          <a:stretch/>
        </p:blipFill>
        <p:spPr>
          <a:xfrm>
            <a:off x="9550963" y="3571943"/>
            <a:ext cx="1268070" cy="92254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6361DCA-991D-BD52-A811-8A2EB6F43D0A}"/>
              </a:ext>
            </a:extLst>
          </p:cNvPr>
          <p:cNvSpPr txBox="1"/>
          <p:nvPr/>
        </p:nvSpPr>
        <p:spPr>
          <a:xfrm>
            <a:off x="9940390" y="4494485"/>
            <a:ext cx="489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side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36D2E-877A-CF43-55A4-1EDD1036DD4A}"/>
              </a:ext>
            </a:extLst>
          </p:cNvPr>
          <p:cNvSpPr txBox="1"/>
          <p:nvPr/>
        </p:nvSpPr>
        <p:spPr>
          <a:xfrm>
            <a:off x="9837702" y="3291307"/>
            <a:ext cx="53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road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7CB6F0-6C8D-AD1C-DFF7-C02A96D8507E}"/>
              </a:ext>
            </a:extLst>
          </p:cNvPr>
          <p:cNvSpPr txBox="1"/>
          <p:nvPr/>
        </p:nvSpPr>
        <p:spPr>
          <a:xfrm>
            <a:off x="9839361" y="5725866"/>
            <a:ext cx="77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walking</a:t>
            </a:r>
            <a:endParaRPr lang="ko-KR" alt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09AD0B-33B9-A708-8758-A68F795F37CB}"/>
              </a:ext>
            </a:extLst>
          </p:cNvPr>
          <p:cNvSpPr txBox="1"/>
          <p:nvPr/>
        </p:nvSpPr>
        <p:spPr>
          <a:xfrm>
            <a:off x="9782703" y="2048065"/>
            <a:ext cx="714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bicycle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B32D01-63F4-E0DD-C32E-967C34853446}"/>
              </a:ext>
            </a:extLst>
          </p:cNvPr>
          <p:cNvSpPr txBox="1"/>
          <p:nvPr/>
        </p:nvSpPr>
        <p:spPr>
          <a:xfrm>
            <a:off x="5924801" y="4802782"/>
            <a:ext cx="28296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+mn-ea"/>
              </a:rPr>
              <a:t>라즈베리파이에서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algn="ctr"/>
            <a:r>
              <a:rPr lang="en-US" altLang="ko-KR" b="1" dirty="0">
                <a:latin typeface="+mn-ea"/>
              </a:rPr>
              <a:t>10</a:t>
            </a:r>
            <a:r>
              <a:rPr lang="ko-KR" altLang="en-US" dirty="0">
                <a:latin typeface="+mn-ea"/>
              </a:rPr>
              <a:t>초마다 장면 </a:t>
            </a:r>
            <a:r>
              <a:rPr lang="en-US" altLang="ko-KR" sz="2000" b="1" dirty="0">
                <a:latin typeface="+mn-ea"/>
              </a:rPr>
              <a:t>capture</a:t>
            </a:r>
            <a:endParaRPr lang="ko-KR" altLang="en-US" b="1" dirty="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598F94-C9B9-A94F-F894-5E029430D62B}"/>
              </a:ext>
            </a:extLst>
          </p:cNvPr>
          <p:cNvSpPr txBox="1"/>
          <p:nvPr/>
        </p:nvSpPr>
        <p:spPr>
          <a:xfrm>
            <a:off x="6850202" y="2989261"/>
            <a:ext cx="113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h5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파일</a:t>
            </a:r>
            <a:endParaRPr lang="ko-KR" altLang="en-US" sz="2000" dirty="0">
              <a:latin typeface="+mn-ea"/>
            </a:endParaRPr>
          </a:p>
        </p:txBody>
      </p:sp>
      <p:sp>
        <p:nvSpPr>
          <p:cNvPr id="41" name="화살표: 위로 굽음 40">
            <a:extLst>
              <a:ext uri="{FF2B5EF4-FFF2-40B4-BE49-F238E27FC236}">
                <a16:creationId xmlns:a16="http://schemas.microsoft.com/office/drawing/2014/main" id="{BBE15AEF-8102-77D6-EEED-8424DC6DB331}"/>
              </a:ext>
            </a:extLst>
          </p:cNvPr>
          <p:cNvSpPr/>
          <p:nvPr/>
        </p:nvSpPr>
        <p:spPr>
          <a:xfrm rot="5400000">
            <a:off x="8729071" y="2113676"/>
            <a:ext cx="294398" cy="442543"/>
          </a:xfrm>
          <a:prstGeom prst="bentUp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C1F18B-2C17-0222-B7E0-8EC3E59E0660}"/>
              </a:ext>
            </a:extLst>
          </p:cNvPr>
          <p:cNvSpPr txBox="1"/>
          <p:nvPr/>
        </p:nvSpPr>
        <p:spPr>
          <a:xfrm>
            <a:off x="1152972" y="3934507"/>
            <a:ext cx="2360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if index==0:   </a:t>
            </a:r>
          </a:p>
          <a:p>
            <a:r>
              <a:rPr lang="en-US" altLang="ko-KR" sz="1400" dirty="0"/>
              <a:t>    print("is a bicycle")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AFF7D9-8C05-8178-D42B-ED689855FAC2}"/>
              </a:ext>
            </a:extLst>
          </p:cNvPr>
          <p:cNvSpPr txBox="1"/>
          <p:nvPr/>
        </p:nvSpPr>
        <p:spPr>
          <a:xfrm>
            <a:off x="1139254" y="4563758"/>
            <a:ext cx="1933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if index==1:   </a:t>
            </a:r>
          </a:p>
          <a:p>
            <a:r>
              <a:rPr lang="en-US" altLang="ko-KR" sz="1400" dirty="0"/>
              <a:t>    print("is a road")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78A122-2CA9-06A9-DCB2-5F2E30744015}"/>
              </a:ext>
            </a:extLst>
          </p:cNvPr>
          <p:cNvSpPr txBox="1"/>
          <p:nvPr/>
        </p:nvSpPr>
        <p:spPr>
          <a:xfrm>
            <a:off x="1152972" y="5198938"/>
            <a:ext cx="200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if index==2:   </a:t>
            </a:r>
          </a:p>
          <a:p>
            <a:r>
              <a:rPr lang="en-US" altLang="ko-KR" sz="1400" dirty="0"/>
              <a:t>    print("is a side")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44D4BF4-FFAB-746A-14B9-9B55722AE7F1}"/>
              </a:ext>
            </a:extLst>
          </p:cNvPr>
          <p:cNvSpPr txBox="1"/>
          <p:nvPr/>
        </p:nvSpPr>
        <p:spPr>
          <a:xfrm>
            <a:off x="1139254" y="5834762"/>
            <a:ext cx="200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if index==3:   </a:t>
            </a:r>
          </a:p>
          <a:p>
            <a:r>
              <a:rPr lang="en-US" altLang="ko-KR" sz="1400" dirty="0"/>
              <a:t>    print("is a walking")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ADA6150-DBB6-7B69-EDEB-EBA92F8CF680}"/>
              </a:ext>
            </a:extLst>
          </p:cNvPr>
          <p:cNvSpPr txBox="1"/>
          <p:nvPr/>
        </p:nvSpPr>
        <p:spPr>
          <a:xfrm>
            <a:off x="2988788" y="3966924"/>
            <a:ext cx="1275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주행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가능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68DBBF-668D-4E6D-6D9D-3CBD0BA73FCD}"/>
              </a:ext>
            </a:extLst>
          </p:cNvPr>
          <p:cNvSpPr txBox="1"/>
          <p:nvPr/>
        </p:nvSpPr>
        <p:spPr>
          <a:xfrm>
            <a:off x="2964922" y="4539672"/>
            <a:ext cx="1275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주행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불가능</a:t>
            </a:r>
            <a:r>
              <a:rPr lang="en-US" altLang="ko-KR" sz="1600" b="1" dirty="0"/>
              <a:t> </a:t>
            </a:r>
          </a:p>
          <a:p>
            <a:r>
              <a:rPr lang="en-US" altLang="ko-KR" sz="1600" b="1" dirty="0"/>
              <a:t>=&gt; </a:t>
            </a:r>
            <a:r>
              <a:rPr lang="ko-KR" altLang="en-US" sz="1600" dirty="0" err="1">
                <a:solidFill>
                  <a:srgbClr val="FF0000"/>
                </a:solidFill>
              </a:rPr>
              <a:t>부저알림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26CD2819-4EC0-C1E4-2CE4-2B9DAF69D389}"/>
              </a:ext>
            </a:extLst>
          </p:cNvPr>
          <p:cNvSpPr/>
          <p:nvPr/>
        </p:nvSpPr>
        <p:spPr>
          <a:xfrm>
            <a:off x="6766023" y="4084078"/>
            <a:ext cx="170059" cy="33855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F22849-D737-F8EA-1EB3-0D20CBE90B91}"/>
              </a:ext>
            </a:extLst>
          </p:cNvPr>
          <p:cNvSpPr txBox="1"/>
          <p:nvPr/>
        </p:nvSpPr>
        <p:spPr>
          <a:xfrm>
            <a:off x="3013353" y="5299628"/>
            <a:ext cx="1275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주행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가능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B59392-262E-C29A-7684-FE4C509A418C}"/>
              </a:ext>
            </a:extLst>
          </p:cNvPr>
          <p:cNvSpPr txBox="1"/>
          <p:nvPr/>
        </p:nvSpPr>
        <p:spPr>
          <a:xfrm>
            <a:off x="2988920" y="5837457"/>
            <a:ext cx="1300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주행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불가능 </a:t>
            </a:r>
            <a:endParaRPr lang="en-US" altLang="ko-KR" sz="1600" b="1" dirty="0"/>
          </a:p>
          <a:p>
            <a:r>
              <a:rPr lang="en-US" altLang="ko-KR" sz="1600" b="1" dirty="0"/>
              <a:t>=&gt; </a:t>
            </a:r>
            <a:r>
              <a:rPr lang="ko-KR" altLang="en-US" sz="1600" dirty="0" err="1">
                <a:solidFill>
                  <a:srgbClr val="FF0000"/>
                </a:solidFill>
              </a:rPr>
              <a:t>부저알림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64" name="그래픽 63" descr="배지 체크 표시1 단색으로 채워진">
            <a:extLst>
              <a:ext uri="{FF2B5EF4-FFF2-40B4-BE49-F238E27FC236}">
                <a16:creationId xmlns:a16="http://schemas.microsoft.com/office/drawing/2014/main" id="{756A0A9C-1867-26F0-8C6F-7A92429000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13656" y="143075"/>
            <a:ext cx="675694" cy="675694"/>
          </a:xfrm>
          <a:prstGeom prst="rect">
            <a:avLst/>
          </a:prstGeom>
          <a:effectLst/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BE3E6C4-ACA1-9FDD-11B4-06E61690DE82}"/>
              </a:ext>
            </a:extLst>
          </p:cNvPr>
          <p:cNvSpPr/>
          <p:nvPr/>
        </p:nvSpPr>
        <p:spPr>
          <a:xfrm>
            <a:off x="5246196" y="4532718"/>
            <a:ext cx="772324" cy="117232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Input</a:t>
            </a:r>
            <a:endParaRPr lang="ko-KR" altLang="en-US" sz="1600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AEF634F-D8B7-DAB1-893D-329769371CEE}"/>
              </a:ext>
            </a:extLst>
          </p:cNvPr>
          <p:cNvSpPr/>
          <p:nvPr/>
        </p:nvSpPr>
        <p:spPr>
          <a:xfrm>
            <a:off x="2927555" y="3540298"/>
            <a:ext cx="1237692" cy="37257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output</a:t>
            </a:r>
            <a:endParaRPr lang="ko-KR" altLang="en-US" sz="1600" dirty="0"/>
          </a:p>
        </p:txBody>
      </p:sp>
      <p:sp>
        <p:nvSpPr>
          <p:cNvPr id="59" name="TextBox 44">
            <a:extLst>
              <a:ext uri="{FF2B5EF4-FFF2-40B4-BE49-F238E27FC236}">
                <a16:creationId xmlns:a16="http://schemas.microsoft.com/office/drawing/2014/main" id="{6E6AC053-E2FD-B014-1D11-6D363CE58DDF}"/>
              </a:ext>
            </a:extLst>
          </p:cNvPr>
          <p:cNvSpPr txBox="1"/>
          <p:nvPr/>
        </p:nvSpPr>
        <p:spPr>
          <a:xfrm>
            <a:off x="4600572" y="5928842"/>
            <a:ext cx="4708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Capture</a:t>
            </a:r>
            <a:r>
              <a:rPr lang="ko-KR" altLang="en-US" sz="1400" dirty="0"/>
              <a:t>한 </a:t>
            </a:r>
            <a:r>
              <a:rPr lang="en-US" altLang="ko-KR" sz="1400" dirty="0" err="1"/>
              <a:t>png</a:t>
            </a:r>
            <a:r>
              <a:rPr lang="ko-KR" altLang="en-US" sz="1400" dirty="0"/>
              <a:t>파일을 인공지능 모델에서</a:t>
            </a:r>
            <a:endParaRPr lang="en-US" altLang="ko-KR" sz="1400" dirty="0"/>
          </a:p>
          <a:p>
            <a:pPr algn="ctr"/>
            <a:r>
              <a:rPr lang="en-US" altLang="ko-KR" sz="1400" dirty="0"/>
              <a:t>bicycle, road, side, walking</a:t>
            </a:r>
            <a:r>
              <a:rPr lang="ko-KR" altLang="en-US" sz="1400" dirty="0"/>
              <a:t>으로 구분해서</a:t>
            </a:r>
            <a:r>
              <a:rPr lang="en-US" altLang="ko-KR" sz="1400" dirty="0"/>
              <a:t> Index</a:t>
            </a:r>
            <a:r>
              <a:rPr lang="ko-KR" altLang="en-US" sz="1400" dirty="0"/>
              <a:t>번호를</a:t>
            </a:r>
            <a:r>
              <a:rPr lang="en-US" altLang="ko-KR" sz="1400" dirty="0"/>
              <a:t> </a:t>
            </a:r>
            <a:r>
              <a:rPr lang="ko-KR" altLang="en-US" sz="1400" dirty="0"/>
              <a:t>부여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2F95498A-B200-DDA9-DE5F-F09EB35E75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65031" y="1090393"/>
            <a:ext cx="756887" cy="23154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79E0C678-77F8-95DA-833B-905A3411AB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84347" y="981951"/>
            <a:ext cx="1166383" cy="437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09A1AF-841A-867E-36A7-D248020EA7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7" b="4516"/>
          <a:stretch/>
        </p:blipFill>
        <p:spPr>
          <a:xfrm>
            <a:off x="6100052" y="1397432"/>
            <a:ext cx="5016649" cy="3046178"/>
          </a:xfrm>
          <a:prstGeom prst="rect">
            <a:avLst/>
          </a:prstGeom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id="{2565D92E-DBF9-4FB4-ACB4-283FF45ABA44}"/>
              </a:ext>
            </a:extLst>
          </p:cNvPr>
          <p:cNvSpPr txBox="1"/>
          <p:nvPr/>
        </p:nvSpPr>
        <p:spPr>
          <a:xfrm>
            <a:off x="261579" y="235116"/>
            <a:ext cx="694017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2400" b="1" dirty="0"/>
              <a:t>본론</a:t>
            </a:r>
            <a:r>
              <a:rPr lang="en-US" altLang="ko-KR" sz="2400" dirty="0"/>
              <a:t> – </a:t>
            </a:r>
            <a:r>
              <a:rPr lang="ko-KR" altLang="ko-KR" sz="2400" dirty="0"/>
              <a:t>CNN </a:t>
            </a:r>
            <a:r>
              <a:rPr lang="en-US" altLang="ko-KR" sz="2400" dirty="0"/>
              <a:t>D</a:t>
            </a:r>
            <a:r>
              <a:rPr lang="ko-KR" altLang="ko-KR" sz="2400" dirty="0" err="1"/>
              <a:t>etection</a:t>
            </a:r>
            <a:r>
              <a:rPr lang="ko-KR" altLang="ko-KR" sz="2400" dirty="0"/>
              <a:t> </a:t>
            </a:r>
            <a:r>
              <a:rPr lang="en-US" altLang="ko-KR" sz="2400" dirty="0"/>
              <a:t>C</a:t>
            </a:r>
            <a:r>
              <a:rPr lang="ko-KR" altLang="ko-KR" sz="2400" dirty="0" err="1"/>
              <a:t>am</a:t>
            </a:r>
            <a:r>
              <a:rPr lang="ko-KR" altLang="ko-KR" sz="2400" dirty="0"/>
              <a:t> 구현내용</a:t>
            </a:r>
            <a:r>
              <a:rPr lang="en-US" altLang="ko-KR" sz="2400" dirty="0"/>
              <a:t> : </a:t>
            </a:r>
            <a:r>
              <a:rPr lang="ko-KR" altLang="en-US" sz="2400" b="1" dirty="0"/>
              <a:t>인공지능 모델</a:t>
            </a:r>
            <a:endParaRPr lang="ko-KR" altLang="ko-KR" sz="2400" b="1" dirty="0"/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4C4C9EA3-2198-4B7F-B997-54DAE9740A76}"/>
              </a:ext>
            </a:extLst>
          </p:cNvPr>
          <p:cNvSpPr txBox="1"/>
          <p:nvPr/>
        </p:nvSpPr>
        <p:spPr>
          <a:xfrm>
            <a:off x="1381353" y="1036440"/>
            <a:ext cx="17584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altLang="ko-KR" sz="2000" b="1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1. 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모델 수정</a:t>
            </a:r>
            <a:endParaRPr lang="en-US" altLang="ko-KR" sz="2000" b="1" dirty="0">
              <a:solidFill>
                <a:srgbClr val="000000"/>
              </a:solidFill>
              <a:highlight>
                <a:srgbClr val="FFFF00"/>
              </a:highlight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021B30-C833-C84E-559E-7E1F91A6F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 smtClean="0"/>
              <a:pPr lvl="0">
                <a:defRPr/>
              </a:pPr>
              <a:t>12</a:t>
            </a:fld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E4C6EC-E570-BC16-5718-F7B8E000D31E}"/>
              </a:ext>
            </a:extLst>
          </p:cNvPr>
          <p:cNvSpPr txBox="1"/>
          <p:nvPr/>
        </p:nvSpPr>
        <p:spPr>
          <a:xfrm>
            <a:off x="7529170" y="6431206"/>
            <a:ext cx="394148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 err="1">
                <a:latin typeface="+mn-ea"/>
              </a:rPr>
              <a:t>깃허브</a:t>
            </a:r>
            <a:r>
              <a:rPr lang="ko-KR" altLang="en-US" sz="1000" dirty="0">
                <a:latin typeface="+mn-ea"/>
              </a:rPr>
              <a:t> 주소 </a:t>
            </a:r>
            <a:r>
              <a:rPr lang="en-US" altLang="ko-KR" sz="1000" dirty="0">
                <a:latin typeface="+mn-ea"/>
              </a:rPr>
              <a:t>: </a:t>
            </a:r>
            <a:r>
              <a:rPr lang="en-US" altLang="ko-KR" sz="1000" dirty="0">
                <a:latin typeface="+mn-ea"/>
                <a:hlinkClick r:id="rId4"/>
              </a:rPr>
              <a:t>https://github.com/JEONEUNMIN/capstone_04</a:t>
            </a:r>
            <a:endParaRPr lang="en-US" altLang="ko-KR" sz="1000" dirty="0">
              <a:latin typeface="+mn-ea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CA6196C3-16C7-FDD2-9FAF-A0BB75F7C89B}"/>
              </a:ext>
            </a:extLst>
          </p:cNvPr>
          <p:cNvSpPr/>
          <p:nvPr/>
        </p:nvSpPr>
        <p:spPr>
          <a:xfrm rot="16200000">
            <a:off x="5763848" y="3527708"/>
            <a:ext cx="329393" cy="3430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슬라이드 번호 개체 틀 3">
            <a:extLst>
              <a:ext uri="{FF2B5EF4-FFF2-40B4-BE49-F238E27FC236}">
                <a16:creationId xmlns:a16="http://schemas.microsoft.com/office/drawing/2014/main" id="{53C5D5F1-3FBE-AE91-09B3-B1BFCDDB7E9B}"/>
              </a:ext>
            </a:extLst>
          </p:cNvPr>
          <p:cNvSpPr txBox="1">
            <a:spLocks/>
          </p:cNvSpPr>
          <p:nvPr/>
        </p:nvSpPr>
        <p:spPr>
          <a:xfrm>
            <a:off x="8737599" y="6356349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00C6A38-4290-41DD-B95C-4155372FD4AF}" type="slidenum">
              <a:rPr lang="ko-KR" altLang="en-US" smtClean="0"/>
              <a:pPr>
                <a:defRPr/>
              </a:pPr>
              <a:t>12</a:t>
            </a:fld>
            <a:endParaRPr lang="ko-KR" altLang="en-US" dirty="0"/>
          </a:p>
        </p:txBody>
      </p:sp>
      <p:pic>
        <p:nvPicPr>
          <p:cNvPr id="36" name="그래픽 35" descr="배지 체크 표시1 단색으로 채워진">
            <a:extLst>
              <a:ext uri="{FF2B5EF4-FFF2-40B4-BE49-F238E27FC236}">
                <a16:creationId xmlns:a16="http://schemas.microsoft.com/office/drawing/2014/main" id="{C96AF28B-6652-7D41-8111-73770E082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659" y="867773"/>
            <a:ext cx="675694" cy="675694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FB5B4F-0AED-0A69-C191-3B66E1FDABA3}"/>
              </a:ext>
            </a:extLst>
          </p:cNvPr>
          <p:cNvSpPr txBox="1"/>
          <p:nvPr/>
        </p:nvSpPr>
        <p:spPr>
          <a:xfrm>
            <a:off x="8737599" y="2753626"/>
            <a:ext cx="325441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0511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모델 </a:t>
            </a:r>
          </a:p>
          <a:p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테스트 최고 정확도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: 0.9052</a:t>
            </a:r>
          </a:p>
          <a:p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검증 최고 정확도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: 0.8378</a:t>
            </a:r>
          </a:p>
          <a:p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Dense filter : 32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개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만들어낸 모델 중 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가장 정확한 판단을 함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=&gt;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현재 사용중인 모델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하지만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loss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는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21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일 결과가 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더 낮아서 합쳐서 수정해볼 예정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82677E4-6651-161D-19A8-A58D1F1B24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50" y="1652666"/>
            <a:ext cx="4564572" cy="24486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B4D85F-E193-EB1F-1744-D758318CB252}"/>
              </a:ext>
            </a:extLst>
          </p:cNvPr>
          <p:cNvSpPr txBox="1"/>
          <p:nvPr/>
        </p:nvSpPr>
        <p:spPr>
          <a:xfrm>
            <a:off x="3288095" y="2941277"/>
            <a:ext cx="2085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ET" panose="020D0604000000000000" pitchFamily="50" charset="-127"/>
                <a:ea typeface="나눔고딕ET" panose="020D0604000000000000" pitchFamily="50" charset="-127"/>
              </a:rPr>
              <a:t>0521 </a:t>
            </a:r>
            <a:r>
              <a:rPr lang="ko-KR" altLang="en-US" dirty="0">
                <a:solidFill>
                  <a:schemeClr val="bg1"/>
                </a:solidFill>
                <a:latin typeface="나눔고딕ET" panose="020D0604000000000000" pitchFamily="50" charset="-127"/>
                <a:ea typeface="나눔고딕ET" panose="020D0604000000000000" pitchFamily="50" charset="-127"/>
              </a:rPr>
              <a:t>모델</a:t>
            </a:r>
            <a:endParaRPr lang="en-US" altLang="ko-KR" dirty="0">
              <a:solidFill>
                <a:schemeClr val="bg1"/>
              </a:solidFill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고딕ET" panose="020D0604000000000000" pitchFamily="50" charset="-127"/>
                <a:ea typeface="나눔고딕ET" panose="020D0604000000000000" pitchFamily="50" charset="-127"/>
              </a:rPr>
              <a:t>Dense filter : 16</a:t>
            </a:r>
            <a:r>
              <a:rPr lang="ko-KR" altLang="en-US" dirty="0">
                <a:solidFill>
                  <a:schemeClr val="bg1"/>
                </a:solidFill>
                <a:latin typeface="나눔고딕ET" panose="020D0604000000000000" pitchFamily="50" charset="-127"/>
                <a:ea typeface="나눔고딕ET" panose="020D0604000000000000" pitchFamily="50" charset="-127"/>
              </a:rPr>
              <a:t>개</a:t>
            </a:r>
            <a:endParaRPr lang="en-US" altLang="ko-KR" dirty="0">
              <a:solidFill>
                <a:schemeClr val="bg1"/>
              </a:solidFill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BA9EA8D-3640-E25B-C63F-05C2EAEA3B1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281" y="4974080"/>
            <a:ext cx="1396642" cy="11073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A9AD53-4B94-8104-E058-6F4CF91BC2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46" y="4970442"/>
            <a:ext cx="1396642" cy="10960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28EAAA9-5D32-AE7D-4D5B-AE14F8D28CC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97" y="4961654"/>
            <a:ext cx="1396642" cy="111362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69BBAB0-6606-316C-32D6-21EF6EBC51A0}"/>
              </a:ext>
            </a:extLst>
          </p:cNvPr>
          <p:cNvSpPr txBox="1"/>
          <p:nvPr/>
        </p:nvSpPr>
        <p:spPr>
          <a:xfrm>
            <a:off x="779993" y="4180243"/>
            <a:ext cx="4248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11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주에 돌린 모델 중 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가장 로스 변동이 적고 학습 정확도도 높음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6FE8F45-3935-02F9-0E7C-6821907A2760}"/>
              </a:ext>
            </a:extLst>
          </p:cNvPr>
          <p:cNvSpPr/>
          <p:nvPr/>
        </p:nvSpPr>
        <p:spPr>
          <a:xfrm>
            <a:off x="725397" y="1543467"/>
            <a:ext cx="4707474" cy="328310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EF12FF-45D2-D5BC-940B-51DCB9772269}"/>
              </a:ext>
            </a:extLst>
          </p:cNvPr>
          <p:cNvSpPr txBox="1"/>
          <p:nvPr/>
        </p:nvSpPr>
        <p:spPr>
          <a:xfrm>
            <a:off x="779993" y="6169946"/>
            <a:ext cx="22557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▲</a:t>
            </a:r>
            <a:r>
              <a:rPr lang="en-US" altLang="ko-KR" sz="1100" dirty="0"/>
              <a:t> 11</a:t>
            </a:r>
            <a:r>
              <a:rPr lang="ko-KR" altLang="en-US" sz="1100" dirty="0"/>
              <a:t>주에 돌린 모델 </a:t>
            </a:r>
            <a:r>
              <a:rPr lang="en-US" altLang="ko-KR" sz="1100" dirty="0"/>
              <a:t>loss </a:t>
            </a:r>
            <a:r>
              <a:rPr lang="ko-KR" altLang="en-US" sz="1100" dirty="0"/>
              <a:t>결과표들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814670-690F-2F53-69AA-6D3010B352E7}"/>
              </a:ext>
            </a:extLst>
          </p:cNvPr>
          <p:cNvSpPr/>
          <p:nvPr/>
        </p:nvSpPr>
        <p:spPr>
          <a:xfrm>
            <a:off x="6328844" y="3587608"/>
            <a:ext cx="2408755" cy="456713"/>
          </a:xfrm>
          <a:prstGeom prst="rect">
            <a:avLst/>
          </a:prstGeom>
          <a:noFill/>
          <a:ln w="38100" cap="flat" cmpd="sng" algn="ctr">
            <a:solidFill>
              <a:srgbClr val="E4121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431D4C-C9F2-B617-C302-C1D5271B0D12}"/>
              </a:ext>
            </a:extLst>
          </p:cNvPr>
          <p:cNvSpPr/>
          <p:nvPr/>
        </p:nvSpPr>
        <p:spPr>
          <a:xfrm>
            <a:off x="955286" y="3326030"/>
            <a:ext cx="2157043" cy="384417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C73B052-4B72-2104-F279-9F0D1741370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2" t="14864" r="26520" b="9331"/>
          <a:stretch/>
        </p:blipFill>
        <p:spPr>
          <a:xfrm>
            <a:off x="6293605" y="4292476"/>
            <a:ext cx="2255747" cy="1978520"/>
          </a:xfrm>
          <a:prstGeom prst="rect">
            <a:avLst/>
          </a:prstGeom>
        </p:spPr>
      </p:pic>
      <p:pic>
        <p:nvPicPr>
          <p:cNvPr id="44" name="그래픽 43" descr="배지 체크 표시1 단색으로 채워진">
            <a:extLst>
              <a:ext uri="{FF2B5EF4-FFF2-40B4-BE49-F238E27FC236}">
                <a16:creationId xmlns:a16="http://schemas.microsoft.com/office/drawing/2014/main" id="{1C1225DC-A1BE-ED7C-59B4-31A078632C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0814" y="3881501"/>
            <a:ext cx="821949" cy="821949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">
            <a:extLst>
              <a:ext uri="{FF2B5EF4-FFF2-40B4-BE49-F238E27FC236}">
                <a16:creationId xmlns:a16="http://schemas.microsoft.com/office/drawing/2014/main" id="{2565D92E-DBF9-4FB4-ACB4-283FF45ABA44}"/>
              </a:ext>
            </a:extLst>
          </p:cNvPr>
          <p:cNvSpPr txBox="1"/>
          <p:nvPr/>
        </p:nvSpPr>
        <p:spPr>
          <a:xfrm>
            <a:off x="261579" y="235116"/>
            <a:ext cx="694017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2400" b="1" dirty="0"/>
              <a:t>본론</a:t>
            </a:r>
            <a:r>
              <a:rPr lang="en-US" altLang="ko-KR" sz="2400" dirty="0"/>
              <a:t> – </a:t>
            </a:r>
            <a:r>
              <a:rPr lang="ko-KR" altLang="ko-KR" sz="2400" dirty="0"/>
              <a:t>CNN </a:t>
            </a:r>
            <a:r>
              <a:rPr lang="en-US" altLang="ko-KR" sz="2400" dirty="0"/>
              <a:t>D</a:t>
            </a:r>
            <a:r>
              <a:rPr lang="ko-KR" altLang="ko-KR" sz="2400" dirty="0" err="1"/>
              <a:t>etection</a:t>
            </a:r>
            <a:r>
              <a:rPr lang="ko-KR" altLang="ko-KR" sz="2400" dirty="0"/>
              <a:t> </a:t>
            </a:r>
            <a:r>
              <a:rPr lang="en-US" altLang="ko-KR" sz="2400" dirty="0"/>
              <a:t>C</a:t>
            </a:r>
            <a:r>
              <a:rPr lang="ko-KR" altLang="ko-KR" sz="2400" dirty="0" err="1"/>
              <a:t>am</a:t>
            </a:r>
            <a:r>
              <a:rPr lang="ko-KR" altLang="ko-KR" sz="2400" dirty="0"/>
              <a:t> 구현내용</a:t>
            </a:r>
            <a:r>
              <a:rPr lang="en-US" altLang="ko-KR" sz="2400" dirty="0"/>
              <a:t> : </a:t>
            </a:r>
            <a:r>
              <a:rPr lang="ko-KR" altLang="en-US" sz="2400" b="1" dirty="0"/>
              <a:t>인공지능 모델</a:t>
            </a:r>
            <a:endParaRPr lang="ko-KR" altLang="ko-KR" sz="2400" b="1" dirty="0"/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4C4C9EA3-2198-4B7F-B997-54DAE9740A76}"/>
              </a:ext>
            </a:extLst>
          </p:cNvPr>
          <p:cNvSpPr txBox="1"/>
          <p:nvPr/>
        </p:nvSpPr>
        <p:spPr>
          <a:xfrm>
            <a:off x="1454358" y="1187987"/>
            <a:ext cx="2210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altLang="ko-KR" sz="2000" b="1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2. 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데이터셋 수정</a:t>
            </a:r>
            <a:endParaRPr lang="en-US" altLang="ko-KR" sz="2000" b="1" dirty="0">
              <a:solidFill>
                <a:srgbClr val="000000"/>
              </a:solidFill>
              <a:highlight>
                <a:srgbClr val="FFFF00"/>
              </a:highlight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021B30-C833-C84E-559E-7E1F91A6F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7919" y="6360019"/>
            <a:ext cx="2844799" cy="365125"/>
          </a:xfrm>
        </p:spPr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 smtClean="0"/>
              <a:pPr lvl="0">
                <a:defRPr/>
              </a:pPr>
              <a:t>13</a:t>
            </a:fld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E4C6EC-E570-BC16-5718-F7B8E000D31E}"/>
              </a:ext>
            </a:extLst>
          </p:cNvPr>
          <p:cNvSpPr txBox="1"/>
          <p:nvPr/>
        </p:nvSpPr>
        <p:spPr>
          <a:xfrm>
            <a:off x="7549490" y="6434875"/>
            <a:ext cx="394148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 err="1">
                <a:latin typeface="+mn-ea"/>
              </a:rPr>
              <a:t>깃허브</a:t>
            </a:r>
            <a:r>
              <a:rPr lang="ko-KR" altLang="en-US" sz="1000" dirty="0">
                <a:latin typeface="+mn-ea"/>
              </a:rPr>
              <a:t> 주소 </a:t>
            </a:r>
            <a:r>
              <a:rPr lang="en-US" altLang="ko-KR" sz="1000" dirty="0">
                <a:latin typeface="+mn-ea"/>
              </a:rPr>
              <a:t>: </a:t>
            </a:r>
            <a:r>
              <a:rPr lang="en-US" altLang="ko-KR" sz="1000" dirty="0">
                <a:latin typeface="+mn-ea"/>
                <a:hlinkClick r:id="rId3"/>
              </a:rPr>
              <a:t>https://github.com/JEONEUNMIN/capstone_04</a:t>
            </a:r>
            <a:endParaRPr lang="en-US" altLang="ko-KR" sz="1000" dirty="0">
              <a:latin typeface="+mn-ea"/>
            </a:endParaRPr>
          </a:p>
        </p:txBody>
      </p:sp>
      <p:sp>
        <p:nvSpPr>
          <p:cNvPr id="35" name="슬라이드 번호 개체 틀 3">
            <a:extLst>
              <a:ext uri="{FF2B5EF4-FFF2-40B4-BE49-F238E27FC236}">
                <a16:creationId xmlns:a16="http://schemas.microsoft.com/office/drawing/2014/main" id="{53C5D5F1-3FBE-AE91-09B3-B1BFCDDB7E9B}"/>
              </a:ext>
            </a:extLst>
          </p:cNvPr>
          <p:cNvSpPr txBox="1">
            <a:spLocks/>
          </p:cNvSpPr>
          <p:nvPr/>
        </p:nvSpPr>
        <p:spPr>
          <a:xfrm>
            <a:off x="8757919" y="6360018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00C6A38-4290-41DD-B95C-4155372FD4AF}" type="slidenum">
              <a:rPr lang="ko-KR" altLang="en-US" smtClean="0"/>
              <a:pPr>
                <a:defRPr/>
              </a:pPr>
              <a:t>13</a:t>
            </a:fld>
            <a:endParaRPr lang="ko-KR" altLang="en-US" dirty="0"/>
          </a:p>
        </p:txBody>
      </p:sp>
      <p:pic>
        <p:nvPicPr>
          <p:cNvPr id="36" name="그래픽 35" descr="배지 체크 표시1 단색으로 채워진">
            <a:extLst>
              <a:ext uri="{FF2B5EF4-FFF2-40B4-BE49-F238E27FC236}">
                <a16:creationId xmlns:a16="http://schemas.microsoft.com/office/drawing/2014/main" id="{C96AF28B-6652-7D41-8111-73770E082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8664" y="1019320"/>
            <a:ext cx="675694" cy="675694"/>
          </a:xfrm>
          <a:prstGeom prst="rect">
            <a:avLst/>
          </a:prstGeom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76D794-F5B3-8CB8-BC28-8FC13F4AEF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164" y="3101117"/>
            <a:ext cx="2229945" cy="17925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CB8895-EF56-50E0-A5F8-274409BA0C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7963" y="3166256"/>
            <a:ext cx="2312580" cy="179256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C3551665-4A22-7653-BADE-58FEF048B8AC}"/>
              </a:ext>
            </a:extLst>
          </p:cNvPr>
          <p:cNvSpPr txBox="1"/>
          <p:nvPr/>
        </p:nvSpPr>
        <p:spPr>
          <a:xfrm>
            <a:off x="6116319" y="1378405"/>
            <a:ext cx="43585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AIHUB </a:t>
            </a:r>
            <a:r>
              <a:rPr lang="ko-KR" altLang="en-US" sz="16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자율주행버스 노선 주행 이미지</a:t>
            </a:r>
            <a:r>
              <a:rPr lang="en-US" altLang="ko-KR" sz="10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(</a:t>
            </a:r>
            <a:r>
              <a:rPr lang="en-US" altLang="ko-KR" sz="1000" dirty="0">
                <a:solidFill>
                  <a:srgbClr val="0563C1"/>
                </a:solidFill>
                <a:latin typeface="나눔고딕ET" panose="020D0604000000000000" pitchFamily="50" charset="-127"/>
                <a:ea typeface="나눔고딕ET" panose="020D0604000000000000" pitchFamily="50" charset="-127"/>
                <a:hlinkClick r:id="rId8"/>
              </a:rPr>
              <a:t>https://aihub.or.kr/aidata/34113</a:t>
            </a:r>
            <a:r>
              <a:rPr lang="en-US" altLang="ko-KR" sz="10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</a:t>
            </a:r>
          </a:p>
          <a:p>
            <a:endParaRPr lang="en-US" altLang="ko-KR" sz="10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ko-KR" altLang="en-US" sz="14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구축 목적 </a:t>
            </a:r>
            <a:r>
              <a:rPr lang="en-US" altLang="ko-KR" sz="14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: </a:t>
            </a:r>
            <a:r>
              <a:rPr lang="ko-KR" altLang="en-US" sz="14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고정노선으로 운행하는 대중 교통 서비스에</a:t>
            </a:r>
            <a:endParaRPr lang="en-US" altLang="ko-KR" sz="1400" b="0" i="0" u="none" strike="noStrike" dirty="0">
              <a:solidFill>
                <a:srgbClr val="333333"/>
              </a:solidFill>
              <a:effectLst/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sz="14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                 </a:t>
            </a:r>
            <a:r>
              <a:rPr lang="ko-KR" altLang="en-US" sz="14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적용 가능한 데이터셋</a:t>
            </a:r>
            <a:r>
              <a:rPr lang="en-US" altLang="ko-KR" sz="1400" b="0" i="0" u="none" strike="noStrike" dirty="0"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 (</a:t>
            </a:r>
            <a:r>
              <a:rPr lang="ko-KR" altLang="en-US" sz="1400" dirty="0">
                <a:solidFill>
                  <a:srgbClr val="333333"/>
                </a:solidFill>
                <a:latin typeface="나눔고딕ET" panose="020D0604000000000000" pitchFamily="50" charset="-127"/>
                <a:ea typeface="나눔고딕ET" panose="020D0604000000000000" pitchFamily="50" charset="-127"/>
              </a:rPr>
              <a:t>비정형 데이터</a:t>
            </a:r>
            <a:r>
              <a:rPr lang="en-US" altLang="ko-KR" sz="1400" dirty="0">
                <a:solidFill>
                  <a:srgbClr val="333333"/>
                </a:solidFill>
                <a:latin typeface="나눔고딕ET" panose="020D0604000000000000" pitchFamily="50" charset="-127"/>
                <a:ea typeface="나눔고딕ET" panose="020D0604000000000000" pitchFamily="50" charset="-127"/>
              </a:rPr>
              <a:t>)</a:t>
            </a:r>
            <a:r>
              <a:rPr lang="ko-KR" altLang="en-US" sz="1400" dirty="0">
                <a:solidFill>
                  <a:srgbClr val="333333"/>
                </a:solidFill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endParaRPr lang="en-US" altLang="ko-KR" sz="1400" dirty="0">
              <a:solidFill>
                <a:srgbClr val="333333"/>
              </a:solidFill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ko-KR" altLang="en-US" sz="14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구축 내용 </a:t>
            </a:r>
            <a:r>
              <a:rPr lang="en-US" altLang="ko-KR" sz="14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: </a:t>
            </a:r>
            <a:r>
              <a:rPr lang="ko-KR" altLang="en-US" sz="14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 </a:t>
            </a:r>
            <a:endParaRPr lang="en-US" altLang="ko-KR" sz="1400" b="0" i="0" u="none" strike="noStrike" dirty="0">
              <a:solidFill>
                <a:srgbClr val="333333"/>
              </a:solidFill>
              <a:effectLst/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sz="14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- 300</a:t>
            </a:r>
            <a:r>
              <a:rPr lang="ko-KR" altLang="en-US" sz="14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시간 이상 다양한 환경에서의 버스 노선 주행 영상</a:t>
            </a:r>
          </a:p>
          <a:p>
            <a:r>
              <a:rPr lang="en-US" altLang="ko-KR" sz="14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- </a:t>
            </a:r>
            <a:r>
              <a:rPr lang="ko-KR" altLang="en-US" sz="14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인공지능 학습 데이터 </a:t>
            </a:r>
            <a:r>
              <a:rPr lang="en-US" altLang="ko-KR" sz="14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100</a:t>
            </a:r>
            <a:r>
              <a:rPr lang="ko-KR" altLang="en-US" sz="14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만 장 이상</a:t>
            </a:r>
          </a:p>
          <a:p>
            <a:endParaRPr lang="en-US" altLang="ko-KR" sz="1400" dirty="0">
              <a:solidFill>
                <a:srgbClr val="333333"/>
              </a:solidFill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6E6A4E2C-E761-B208-BA50-81619BEE9DE2}"/>
              </a:ext>
            </a:extLst>
          </p:cNvPr>
          <p:cNvSpPr txBox="1"/>
          <p:nvPr/>
        </p:nvSpPr>
        <p:spPr>
          <a:xfrm>
            <a:off x="964885" y="1769870"/>
            <a:ext cx="40338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AIHUB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도로주행영상</a:t>
            </a:r>
            <a:r>
              <a:rPr lang="en-US" altLang="ko-KR" sz="10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(</a:t>
            </a:r>
            <a:r>
              <a:rPr lang="en-US" altLang="ko-KR" sz="1000" dirty="0">
                <a:latin typeface="나눔고딕ET" panose="020D0604000000000000" pitchFamily="50" charset="-127"/>
                <a:ea typeface="나눔고딕ET" panose="020D0604000000000000" pitchFamily="50" charset="-127"/>
                <a:hlinkClick r:id="rId9"/>
              </a:rPr>
              <a:t>https://aihub.or.kr/aidata/8007</a:t>
            </a:r>
            <a:r>
              <a:rPr lang="en-US" altLang="ko-KR" sz="10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)</a:t>
            </a:r>
          </a:p>
          <a:p>
            <a:endParaRPr lang="en-US" altLang="ko-KR" sz="10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algn="l"/>
            <a:r>
              <a:rPr lang="ko-KR" altLang="en-US" sz="14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구축 목적 </a:t>
            </a:r>
            <a:r>
              <a:rPr lang="en-US" altLang="ko-KR" sz="14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: </a:t>
            </a:r>
          </a:p>
          <a:p>
            <a:pPr algn="l"/>
            <a:r>
              <a:rPr lang="ko-KR" altLang="en-US" sz="14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자율주행 차량의 인지</a:t>
            </a:r>
            <a:r>
              <a:rPr lang="en-US" altLang="ko-KR" sz="14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판단 시스템 개발에 </a:t>
            </a:r>
            <a:endParaRPr lang="en-US" altLang="ko-KR" sz="1400" b="0" i="0" u="none" strike="noStrike" dirty="0">
              <a:solidFill>
                <a:srgbClr val="333333"/>
              </a:solidFill>
              <a:effectLst/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algn="l"/>
            <a:r>
              <a:rPr lang="ko-KR" altLang="en-US" sz="14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활용 가능한 </a:t>
            </a:r>
            <a:r>
              <a:rPr lang="en-US" altLang="ko-KR" sz="14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AI </a:t>
            </a:r>
            <a:r>
              <a:rPr lang="ko-KR" altLang="en-US" sz="14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학습용 데이터 구축 </a:t>
            </a:r>
            <a:r>
              <a:rPr lang="en-US" altLang="ko-KR" sz="1400" b="0" i="0" u="none" strike="noStrike" dirty="0"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(</a:t>
            </a:r>
            <a:r>
              <a:rPr lang="ko-KR" altLang="en-US" sz="1400" dirty="0">
                <a:solidFill>
                  <a:srgbClr val="333333"/>
                </a:solidFill>
                <a:latin typeface="나눔고딕ET" panose="020D0604000000000000" pitchFamily="50" charset="-127"/>
                <a:ea typeface="나눔고딕ET" panose="020D0604000000000000" pitchFamily="50" charset="-127"/>
              </a:rPr>
              <a:t>비정형 데이터</a:t>
            </a:r>
            <a:r>
              <a:rPr lang="en-US" altLang="ko-KR" sz="1400" dirty="0">
                <a:solidFill>
                  <a:srgbClr val="333333"/>
                </a:solidFill>
                <a:latin typeface="나눔고딕ET" panose="020D0604000000000000" pitchFamily="50" charset="-127"/>
                <a:ea typeface="나눔고딕ET" panose="020D0604000000000000" pitchFamily="50" charset="-127"/>
              </a:rPr>
              <a:t>)</a:t>
            </a:r>
            <a:r>
              <a:rPr lang="ko-KR" altLang="en-US" sz="1400" dirty="0">
                <a:solidFill>
                  <a:srgbClr val="333333"/>
                </a:solidFill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endParaRPr lang="en-US" altLang="ko-KR" sz="1400" dirty="0">
              <a:solidFill>
                <a:srgbClr val="333333"/>
              </a:solidFill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D09B7AC-2785-47D0-D0DB-458910E35962}"/>
              </a:ext>
            </a:extLst>
          </p:cNvPr>
          <p:cNvSpPr/>
          <p:nvPr/>
        </p:nvSpPr>
        <p:spPr>
          <a:xfrm>
            <a:off x="5212080" y="2685092"/>
            <a:ext cx="690880" cy="37595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그림 14" descr="텍스트, 길, 장면, 도로이(가) 표시된 사진&#10;&#10;자동 생성된 설명">
            <a:extLst>
              <a:ext uri="{FF2B5EF4-FFF2-40B4-BE49-F238E27FC236}">
                <a16:creationId xmlns:a16="http://schemas.microsoft.com/office/drawing/2014/main" id="{AB0CB4BE-6724-C958-2F2B-25795EDE07B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213" y="3662324"/>
            <a:ext cx="2151642" cy="1210298"/>
          </a:xfrm>
          <a:prstGeom prst="rect">
            <a:avLst/>
          </a:prstGeom>
        </p:spPr>
      </p:pic>
      <p:pic>
        <p:nvPicPr>
          <p:cNvPr id="22" name="그림 21" descr="텍스트, 실외, 도로, 나무이(가) 표시된 사진&#10;&#10;자동 생성된 설명">
            <a:extLst>
              <a:ext uri="{FF2B5EF4-FFF2-40B4-BE49-F238E27FC236}">
                <a16:creationId xmlns:a16="http://schemas.microsoft.com/office/drawing/2014/main" id="{E4DB396A-ED47-9530-4C96-E8D02343092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213" y="5004613"/>
            <a:ext cx="2151642" cy="1210298"/>
          </a:xfrm>
          <a:prstGeom prst="rect">
            <a:avLst/>
          </a:prstGeom>
        </p:spPr>
      </p:pic>
      <p:pic>
        <p:nvPicPr>
          <p:cNvPr id="24" name="그림 23" descr="텍스트, 도로, 실외, 하늘이(가) 표시된 사진&#10;&#10;자동 생성된 설명">
            <a:extLst>
              <a:ext uri="{FF2B5EF4-FFF2-40B4-BE49-F238E27FC236}">
                <a16:creationId xmlns:a16="http://schemas.microsoft.com/office/drawing/2014/main" id="{6B883BDD-E6D6-FC00-D693-CA805B56FEE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6" y="5004610"/>
            <a:ext cx="2151643" cy="1210300"/>
          </a:xfrm>
          <a:prstGeom prst="rect">
            <a:avLst/>
          </a:prstGeom>
        </p:spPr>
      </p:pic>
      <p:pic>
        <p:nvPicPr>
          <p:cNvPr id="26" name="그림 25" descr="텍스트, 실외, 거리, 도시이(가) 표시된 사진&#10;&#10;자동 생성된 설명">
            <a:extLst>
              <a:ext uri="{FF2B5EF4-FFF2-40B4-BE49-F238E27FC236}">
                <a16:creationId xmlns:a16="http://schemas.microsoft.com/office/drawing/2014/main" id="{81D7016F-773A-AAC0-74CC-092E6C5D82C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651" y="3500453"/>
            <a:ext cx="2312580" cy="1300826"/>
          </a:xfrm>
          <a:prstGeom prst="rect">
            <a:avLst/>
          </a:prstGeom>
        </p:spPr>
      </p:pic>
      <p:pic>
        <p:nvPicPr>
          <p:cNvPr id="28" name="그림 27" descr="텍스트, 도로, 실외, 길이(가) 표시된 사진&#10;&#10;자동 생성된 설명">
            <a:extLst>
              <a:ext uri="{FF2B5EF4-FFF2-40B4-BE49-F238E27FC236}">
                <a16:creationId xmlns:a16="http://schemas.microsoft.com/office/drawing/2014/main" id="{5328478F-6981-C39A-031E-D1729C27F0E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651" y="4872622"/>
            <a:ext cx="2312580" cy="1300826"/>
          </a:xfrm>
          <a:prstGeom prst="rect">
            <a:avLst/>
          </a:prstGeom>
        </p:spPr>
      </p:pic>
      <p:pic>
        <p:nvPicPr>
          <p:cNvPr id="30" name="그림 29" descr="텍스트, 도로, 실외, 길이(가) 표시된 사진&#10;&#10;자동 생성된 설명">
            <a:extLst>
              <a:ext uri="{FF2B5EF4-FFF2-40B4-BE49-F238E27FC236}">
                <a16:creationId xmlns:a16="http://schemas.microsoft.com/office/drawing/2014/main" id="{D99BE944-D10E-3E49-CCB1-0AAE8CBA66E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55" y="4879334"/>
            <a:ext cx="2312580" cy="13008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5A50154-3821-CC6A-77E2-140D7DB9B0F3}"/>
              </a:ext>
            </a:extLst>
          </p:cNvPr>
          <p:cNvSpPr/>
          <p:nvPr/>
        </p:nvSpPr>
        <p:spPr>
          <a:xfrm>
            <a:off x="3148109" y="4636546"/>
            <a:ext cx="2312580" cy="357401"/>
          </a:xfrm>
          <a:prstGeom prst="rect">
            <a:avLst/>
          </a:prstGeom>
          <a:noFill/>
          <a:ln w="57150" cap="flat" cmpd="sng" algn="ctr">
            <a:solidFill>
              <a:srgbClr val="EA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000A81-71F1-60A3-FE62-E5F2891F3077}"/>
              </a:ext>
            </a:extLst>
          </p:cNvPr>
          <p:cNvSpPr/>
          <p:nvPr/>
        </p:nvSpPr>
        <p:spPr>
          <a:xfrm>
            <a:off x="3148109" y="5910222"/>
            <a:ext cx="2312580" cy="389558"/>
          </a:xfrm>
          <a:prstGeom prst="rect">
            <a:avLst/>
          </a:prstGeom>
          <a:noFill/>
          <a:ln w="57150" cap="flat" cmpd="sng" algn="ctr">
            <a:solidFill>
              <a:srgbClr val="EA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4C577DD-D301-D40D-9E95-EAF1A2788282}"/>
              </a:ext>
            </a:extLst>
          </p:cNvPr>
          <p:cNvSpPr/>
          <p:nvPr/>
        </p:nvSpPr>
        <p:spPr>
          <a:xfrm>
            <a:off x="828417" y="5906021"/>
            <a:ext cx="2312580" cy="389558"/>
          </a:xfrm>
          <a:prstGeom prst="rect">
            <a:avLst/>
          </a:prstGeom>
          <a:noFill/>
          <a:ln w="57150" cap="flat" cmpd="sng" algn="ctr">
            <a:solidFill>
              <a:srgbClr val="EA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8E5916-8F5D-E559-6449-23102795AC43}"/>
              </a:ext>
            </a:extLst>
          </p:cNvPr>
          <p:cNvSpPr/>
          <p:nvPr/>
        </p:nvSpPr>
        <p:spPr>
          <a:xfrm>
            <a:off x="4455307" y="3233974"/>
            <a:ext cx="2723822" cy="75487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5FAEC-7A0F-32A7-FC2F-E7AF3D3BE03E}"/>
              </a:ext>
            </a:extLst>
          </p:cNvPr>
          <p:cNvSpPr txBox="1"/>
          <p:nvPr/>
        </p:nvSpPr>
        <p:spPr>
          <a:xfrm>
            <a:off x="4529522" y="3279555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가려진 부분 없는 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이미지 수집을 위한 변경</a:t>
            </a:r>
          </a:p>
        </p:txBody>
      </p:sp>
      <p:pic>
        <p:nvPicPr>
          <p:cNvPr id="27" name="그래픽 26" descr="배지 체크 표시1 단색으로 채워진">
            <a:extLst>
              <a:ext uri="{FF2B5EF4-FFF2-40B4-BE49-F238E27FC236}">
                <a16:creationId xmlns:a16="http://schemas.microsoft.com/office/drawing/2014/main" id="{1D722EEC-AF62-04DB-EAA8-C27DEA9EF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6552" y="2887760"/>
            <a:ext cx="675694" cy="67569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8830331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">
            <a:extLst>
              <a:ext uri="{FF2B5EF4-FFF2-40B4-BE49-F238E27FC236}">
                <a16:creationId xmlns:a16="http://schemas.microsoft.com/office/drawing/2014/main" id="{2565D92E-DBF9-4FB4-ACB4-283FF45ABA44}"/>
              </a:ext>
            </a:extLst>
          </p:cNvPr>
          <p:cNvSpPr txBox="1"/>
          <p:nvPr/>
        </p:nvSpPr>
        <p:spPr>
          <a:xfrm>
            <a:off x="261579" y="197794"/>
            <a:ext cx="694017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2400" b="1" dirty="0"/>
              <a:t>본론</a:t>
            </a:r>
            <a:r>
              <a:rPr lang="en-US" altLang="ko-KR" sz="2400" dirty="0"/>
              <a:t> – </a:t>
            </a:r>
            <a:r>
              <a:rPr lang="ko-KR" altLang="ko-KR" sz="2400" dirty="0"/>
              <a:t>CNN </a:t>
            </a:r>
            <a:r>
              <a:rPr lang="en-US" altLang="ko-KR" sz="2400" dirty="0"/>
              <a:t>D</a:t>
            </a:r>
            <a:r>
              <a:rPr lang="ko-KR" altLang="ko-KR" sz="2400" dirty="0" err="1"/>
              <a:t>etection</a:t>
            </a:r>
            <a:r>
              <a:rPr lang="ko-KR" altLang="ko-KR" sz="2400" dirty="0"/>
              <a:t> </a:t>
            </a:r>
            <a:r>
              <a:rPr lang="en-US" altLang="ko-KR" sz="2400" dirty="0"/>
              <a:t>C</a:t>
            </a:r>
            <a:r>
              <a:rPr lang="ko-KR" altLang="ko-KR" sz="2400" dirty="0" err="1"/>
              <a:t>am</a:t>
            </a:r>
            <a:r>
              <a:rPr lang="ko-KR" altLang="ko-KR" sz="2400" dirty="0"/>
              <a:t> 구현내용</a:t>
            </a:r>
            <a:r>
              <a:rPr lang="en-US" altLang="ko-KR" sz="2400" dirty="0"/>
              <a:t> : </a:t>
            </a:r>
            <a:r>
              <a:rPr lang="ko-KR" altLang="en-US" sz="2400" b="1" dirty="0"/>
              <a:t>인공지능 모델</a:t>
            </a:r>
            <a:endParaRPr lang="ko-KR" altLang="ko-KR" sz="2400" b="1" dirty="0"/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4C4C9EA3-2198-4B7F-B997-54DAE9740A76}"/>
              </a:ext>
            </a:extLst>
          </p:cNvPr>
          <p:cNvSpPr txBox="1"/>
          <p:nvPr/>
        </p:nvSpPr>
        <p:spPr>
          <a:xfrm>
            <a:off x="2265087" y="978740"/>
            <a:ext cx="2210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altLang="ko-KR" sz="2000" b="1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2. 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데이터셋 수정</a:t>
            </a:r>
            <a:endParaRPr lang="en-US" altLang="ko-KR" sz="2000" b="1" dirty="0">
              <a:solidFill>
                <a:srgbClr val="000000"/>
              </a:solidFill>
              <a:highlight>
                <a:srgbClr val="FFFF00"/>
              </a:highlight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021B30-C833-C84E-559E-7E1F91A6F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 smtClean="0"/>
              <a:pPr lvl="0">
                <a:defRPr/>
              </a:pPr>
              <a:t>14</a:t>
            </a:fld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E4C6EC-E570-BC16-5718-F7B8E000D31E}"/>
              </a:ext>
            </a:extLst>
          </p:cNvPr>
          <p:cNvSpPr txBox="1"/>
          <p:nvPr/>
        </p:nvSpPr>
        <p:spPr>
          <a:xfrm>
            <a:off x="7529170" y="6431206"/>
            <a:ext cx="394148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 err="1">
                <a:latin typeface="+mn-ea"/>
              </a:rPr>
              <a:t>깃허브</a:t>
            </a:r>
            <a:r>
              <a:rPr lang="ko-KR" altLang="en-US" sz="1000" dirty="0">
                <a:latin typeface="+mn-ea"/>
              </a:rPr>
              <a:t> 주소 </a:t>
            </a:r>
            <a:r>
              <a:rPr lang="en-US" altLang="ko-KR" sz="1000" dirty="0">
                <a:latin typeface="+mn-ea"/>
              </a:rPr>
              <a:t>: </a:t>
            </a:r>
            <a:r>
              <a:rPr lang="en-US" altLang="ko-KR" sz="1000" dirty="0">
                <a:latin typeface="+mn-ea"/>
                <a:hlinkClick r:id="rId3"/>
              </a:rPr>
              <a:t>https://github.com/JEONEUNMIN/capstone_04</a:t>
            </a:r>
            <a:endParaRPr lang="en-US" altLang="ko-KR" sz="1000" dirty="0">
              <a:latin typeface="+mn-ea"/>
            </a:endParaRPr>
          </a:p>
        </p:txBody>
      </p:sp>
      <p:sp>
        <p:nvSpPr>
          <p:cNvPr id="35" name="슬라이드 번호 개체 틀 3">
            <a:extLst>
              <a:ext uri="{FF2B5EF4-FFF2-40B4-BE49-F238E27FC236}">
                <a16:creationId xmlns:a16="http://schemas.microsoft.com/office/drawing/2014/main" id="{53C5D5F1-3FBE-AE91-09B3-B1BFCDDB7E9B}"/>
              </a:ext>
            </a:extLst>
          </p:cNvPr>
          <p:cNvSpPr txBox="1">
            <a:spLocks/>
          </p:cNvSpPr>
          <p:nvPr/>
        </p:nvSpPr>
        <p:spPr>
          <a:xfrm>
            <a:off x="8737599" y="6356349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00C6A38-4290-41DD-B95C-4155372FD4AF}" type="slidenum">
              <a:rPr lang="ko-KR" altLang="en-US" smtClean="0"/>
              <a:pPr>
                <a:defRPr/>
              </a:pPr>
              <a:t>14</a:t>
            </a:fld>
            <a:endParaRPr lang="ko-KR" altLang="en-US" dirty="0"/>
          </a:p>
        </p:txBody>
      </p:sp>
      <p:pic>
        <p:nvPicPr>
          <p:cNvPr id="36" name="그래픽 35" descr="배지 체크 표시1 단색으로 채워진">
            <a:extLst>
              <a:ext uri="{FF2B5EF4-FFF2-40B4-BE49-F238E27FC236}">
                <a16:creationId xmlns:a16="http://schemas.microsoft.com/office/drawing/2014/main" id="{C96AF28B-6652-7D41-8111-73770E082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9393" y="810073"/>
            <a:ext cx="675694" cy="675694"/>
          </a:xfrm>
          <a:prstGeom prst="rect">
            <a:avLst/>
          </a:prstGeom>
          <a:effectLst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825879-BAA3-4903-81FF-8A0D7DFD1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2529" y="4186194"/>
            <a:ext cx="2750139" cy="189948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9DE3512-683C-C66F-B5D0-AC365D030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8390" y="4157882"/>
            <a:ext cx="2760760" cy="18959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C236D26-FE04-DE95-B64A-8B450F7557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2529" y="1860068"/>
            <a:ext cx="2750139" cy="18959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F63E5DC-5FC8-BB45-5CF6-C419C47A9E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5021" y="1831756"/>
            <a:ext cx="2734129" cy="18959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7995F82-A3B9-73D3-A26A-B855FF503F81}"/>
              </a:ext>
            </a:extLst>
          </p:cNvPr>
          <p:cNvSpPr txBox="1"/>
          <p:nvPr/>
        </p:nvSpPr>
        <p:spPr>
          <a:xfrm>
            <a:off x="1914950" y="1459072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latin typeface="+mn-ea"/>
              </a:rPr>
              <a:t>수정 전 </a:t>
            </a:r>
            <a:r>
              <a:rPr lang="en-US" altLang="ko-KR" b="1" dirty="0">
                <a:latin typeface="+mn-ea"/>
              </a:rPr>
              <a:t>Train : 630</a:t>
            </a:r>
            <a:r>
              <a:rPr lang="ko-KR" altLang="en-US" b="1" dirty="0">
                <a:latin typeface="+mn-ea"/>
              </a:rPr>
              <a:t>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47E445-752F-EBC4-DCB8-B327ADA34470}"/>
              </a:ext>
            </a:extLst>
          </p:cNvPr>
          <p:cNvSpPr txBox="1"/>
          <p:nvPr/>
        </p:nvSpPr>
        <p:spPr>
          <a:xfrm>
            <a:off x="7255460" y="1482018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수정 후 </a:t>
            </a:r>
            <a:r>
              <a:rPr lang="en-US" altLang="ko-KR" b="1" dirty="0">
                <a:latin typeface="+mn-ea"/>
              </a:rPr>
              <a:t>Train : 459</a:t>
            </a:r>
            <a:r>
              <a:rPr lang="ko-KR" altLang="en-US" b="1" dirty="0">
                <a:latin typeface="+mn-ea"/>
              </a:rPr>
              <a:t>개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B28603-A441-52FF-775E-71B22FE14FB5}"/>
              </a:ext>
            </a:extLst>
          </p:cNvPr>
          <p:cNvSpPr txBox="1"/>
          <p:nvPr/>
        </p:nvSpPr>
        <p:spPr>
          <a:xfrm>
            <a:off x="1886633" y="3767535"/>
            <a:ext cx="296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수정 전 </a:t>
            </a:r>
            <a:r>
              <a:rPr lang="en-US" altLang="ko-KR" b="1" dirty="0">
                <a:latin typeface="+mn-ea"/>
              </a:rPr>
              <a:t>Validation : 270</a:t>
            </a:r>
            <a:r>
              <a:rPr lang="ko-KR" altLang="en-US" b="1" dirty="0">
                <a:latin typeface="+mn-ea"/>
              </a:rPr>
              <a:t>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FE78BF-985A-8D5A-C3E4-AF4CBEBF6C93}"/>
              </a:ext>
            </a:extLst>
          </p:cNvPr>
          <p:cNvSpPr txBox="1"/>
          <p:nvPr/>
        </p:nvSpPr>
        <p:spPr>
          <a:xfrm>
            <a:off x="7255461" y="3799426"/>
            <a:ext cx="296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수정 후 </a:t>
            </a:r>
            <a:r>
              <a:rPr lang="en-US" altLang="ko-KR" b="1" dirty="0">
                <a:latin typeface="+mn-ea"/>
              </a:rPr>
              <a:t>Validation : 197</a:t>
            </a:r>
            <a:r>
              <a:rPr lang="ko-KR" altLang="en-US" b="1" dirty="0">
                <a:latin typeface="+mn-ea"/>
              </a:rPr>
              <a:t>개</a:t>
            </a: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6DD54163-79DC-7B33-507B-A0DB2EFDDED0}"/>
              </a:ext>
            </a:extLst>
          </p:cNvPr>
          <p:cNvSpPr/>
          <p:nvPr/>
        </p:nvSpPr>
        <p:spPr>
          <a:xfrm>
            <a:off x="5636545" y="2542293"/>
            <a:ext cx="731520" cy="325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0A4C6AD3-5052-406F-CE3C-0159846D1E68}"/>
              </a:ext>
            </a:extLst>
          </p:cNvPr>
          <p:cNvSpPr/>
          <p:nvPr/>
        </p:nvSpPr>
        <p:spPr>
          <a:xfrm>
            <a:off x="5636545" y="4868419"/>
            <a:ext cx="731520" cy="325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225751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">
            <a:extLst>
              <a:ext uri="{FF2B5EF4-FFF2-40B4-BE49-F238E27FC236}">
                <a16:creationId xmlns:a16="http://schemas.microsoft.com/office/drawing/2014/main" id="{2565D92E-DBF9-4FB4-ACB4-283FF45ABA44}"/>
              </a:ext>
            </a:extLst>
          </p:cNvPr>
          <p:cNvSpPr txBox="1"/>
          <p:nvPr/>
        </p:nvSpPr>
        <p:spPr>
          <a:xfrm>
            <a:off x="261579" y="235116"/>
            <a:ext cx="69347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2400" b="1" dirty="0"/>
              <a:t>본론</a:t>
            </a:r>
            <a:r>
              <a:rPr lang="en-US" altLang="ko-KR" sz="2400" dirty="0"/>
              <a:t> – </a:t>
            </a:r>
            <a:r>
              <a:rPr lang="ko-KR" altLang="ko-KR" sz="2400" dirty="0"/>
              <a:t>CNN </a:t>
            </a:r>
            <a:r>
              <a:rPr lang="en-US" altLang="ko-KR" sz="2400" dirty="0"/>
              <a:t>D</a:t>
            </a:r>
            <a:r>
              <a:rPr lang="ko-KR" altLang="ko-KR" sz="2400" dirty="0" err="1"/>
              <a:t>etection</a:t>
            </a:r>
            <a:r>
              <a:rPr lang="ko-KR" altLang="ko-KR" sz="2400" dirty="0"/>
              <a:t> </a:t>
            </a:r>
            <a:r>
              <a:rPr lang="en-US" altLang="ko-KR" sz="2400" dirty="0"/>
              <a:t>C</a:t>
            </a:r>
            <a:r>
              <a:rPr lang="ko-KR" altLang="ko-KR" sz="2400" dirty="0" err="1"/>
              <a:t>am</a:t>
            </a:r>
            <a:r>
              <a:rPr lang="ko-KR" altLang="ko-KR" sz="2400" dirty="0"/>
              <a:t> 구현내용</a:t>
            </a:r>
            <a:r>
              <a:rPr lang="en-US" altLang="ko-KR" sz="2400" dirty="0"/>
              <a:t> : </a:t>
            </a:r>
            <a:r>
              <a:rPr lang="ko-KR" altLang="en-US" sz="2400" b="1" dirty="0" err="1"/>
              <a:t>라즈베리파이</a:t>
            </a:r>
            <a:endParaRPr lang="ko-KR" altLang="ko-KR" sz="2400" b="1" dirty="0"/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4C4C9EA3-2198-4B7F-B997-54DAE9740A76}"/>
              </a:ext>
            </a:extLst>
          </p:cNvPr>
          <p:cNvSpPr txBox="1"/>
          <p:nvPr/>
        </p:nvSpPr>
        <p:spPr>
          <a:xfrm>
            <a:off x="2040176" y="1139016"/>
            <a:ext cx="7513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>
                <a:latin typeface="+mn-lt"/>
                <a:ea typeface="+mn-ea"/>
                <a:cs typeface="+mn-cs"/>
              </a:defRPr>
            </a:pPr>
            <a:r>
              <a:rPr lang="en-US" altLang="ko-KR" sz="2000" b="1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3. </a:t>
            </a:r>
            <a:r>
              <a:rPr kumimoji="0" lang="ko-KR" altLang="en-US" sz="2000" b="1" i="0" u="none" strike="noStrike" kern="1200" cap="none" spc="0" normalizeH="0" baseline="0" dirty="0" err="1">
                <a:solidFill>
                  <a:srgbClr val="000000"/>
                </a:solidFill>
                <a:highlight>
                  <a:srgbClr val="FFFF00"/>
                </a:highlight>
              </a:rPr>
              <a:t>라즈베리파이</a:t>
            </a:r>
            <a:r>
              <a:rPr lang="ko-KR" altLang="en-US" sz="2000" b="1" dirty="0" err="1">
                <a:solidFill>
                  <a:srgbClr val="000000"/>
                </a:solidFill>
                <a:highlight>
                  <a:srgbClr val="FFFF00"/>
                </a:highlight>
              </a:rPr>
              <a:t>에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00"/>
                </a:highlight>
              </a:rPr>
              <a:t> 학습된 </a:t>
            </a:r>
            <a:r>
              <a:rPr lang="en-US" altLang="ko-KR" sz="2000" b="1" dirty="0">
                <a:solidFill>
                  <a:srgbClr val="000000"/>
                </a:solidFill>
                <a:highlight>
                  <a:srgbClr val="FFFF00"/>
                </a:highlight>
              </a:rPr>
              <a:t>’05XX_test.h5’ </a:t>
            </a:r>
            <a:r>
              <a:rPr lang="ko-KR" altLang="en-US" sz="2000" b="1" dirty="0">
                <a:solidFill>
                  <a:srgbClr val="000000"/>
                </a:solidFill>
                <a:highlight>
                  <a:srgbClr val="FFFF00"/>
                </a:highlight>
              </a:rPr>
              <a:t>모델 추가 및 적용</a:t>
            </a:r>
            <a:endParaRPr kumimoji="0" lang="en-US" altLang="ko-KR" sz="2000" b="1" i="0" u="none" strike="noStrike" kern="1200" cap="none" spc="0" normalizeH="0" baseline="0" dirty="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021B30-C833-C84E-559E-7E1F91A6F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 smtClean="0"/>
              <a:pPr lvl="0">
                <a:defRPr/>
              </a:pPr>
              <a:t>15</a:t>
            </a:fld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E4C6EC-E570-BC16-5718-F7B8E000D31E}"/>
              </a:ext>
            </a:extLst>
          </p:cNvPr>
          <p:cNvSpPr txBox="1"/>
          <p:nvPr/>
        </p:nvSpPr>
        <p:spPr>
          <a:xfrm>
            <a:off x="7321771" y="6411954"/>
            <a:ext cx="394148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dirty="0" err="1">
                <a:latin typeface="+mn-ea"/>
              </a:rPr>
              <a:t>깃허브</a:t>
            </a:r>
            <a:r>
              <a:rPr lang="ko-KR" altLang="en-US" sz="1050" dirty="0">
                <a:latin typeface="+mn-ea"/>
              </a:rPr>
              <a:t> 주소 </a:t>
            </a:r>
            <a:r>
              <a:rPr lang="en-US" altLang="ko-KR" sz="1050" dirty="0">
                <a:latin typeface="+mn-ea"/>
              </a:rPr>
              <a:t>: </a:t>
            </a:r>
            <a:r>
              <a:rPr lang="en-US" altLang="ko-KR" sz="1050" dirty="0">
                <a:latin typeface="+mn-ea"/>
                <a:hlinkClick r:id="rId3"/>
              </a:rPr>
              <a:t>https://github.com/JEONEUNMIN/capstone_04</a:t>
            </a:r>
            <a:endParaRPr lang="en-US" altLang="ko-KR" sz="1050" dirty="0">
              <a:latin typeface="+mn-ea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CBE823E-218C-A1CF-97B9-6B1F4EABD2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2" t="4466" r="5687" b="4436"/>
          <a:stretch/>
        </p:blipFill>
        <p:spPr>
          <a:xfrm>
            <a:off x="1668607" y="1814710"/>
            <a:ext cx="4749005" cy="4327642"/>
          </a:xfrm>
          <a:prstGeom prst="rect">
            <a:avLst/>
          </a:prstGeom>
        </p:spPr>
      </p:pic>
      <p:pic>
        <p:nvPicPr>
          <p:cNvPr id="10" name="그래픽 9" descr="배지 체크 표시1 단색으로 채워진">
            <a:extLst>
              <a:ext uri="{FF2B5EF4-FFF2-40B4-BE49-F238E27FC236}">
                <a16:creationId xmlns:a16="http://schemas.microsoft.com/office/drawing/2014/main" id="{CC8EEB34-BF79-7AF7-9945-CFF75C380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4482" y="1001224"/>
            <a:ext cx="675694" cy="675694"/>
          </a:xfrm>
          <a:prstGeom prst="rect">
            <a:avLst/>
          </a:prstGeom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C9E281-8E49-6843-8666-BE249F2B15A6}"/>
              </a:ext>
            </a:extLst>
          </p:cNvPr>
          <p:cNvSpPr txBox="1"/>
          <p:nvPr/>
        </p:nvSpPr>
        <p:spPr>
          <a:xfrm>
            <a:off x="6610652" y="2684494"/>
            <a:ext cx="480131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0. 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개발환경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: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아나콘다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+ </a:t>
            </a:r>
            <a:r>
              <a:rPr lang="en-US" altLang="ko-KR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Jupyter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Notebook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에서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           </a:t>
            </a: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           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ET" panose="020D0604000000000000" pitchFamily="50" charset="-127"/>
                <a:ea typeface="나눔고딕ET" panose="020D0604000000000000" pitchFamily="50" charset="-127"/>
              </a:rPr>
              <a:t>Thonny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로 개발 툴 변경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</a:t>
            </a: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1.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</a:t>
            </a:r>
            <a:r>
              <a:rPr lang="ko-KR" altLang="en-US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라즈베리파이에서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학습된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h5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파일 사용 가능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2. 10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초마다 사진을 찍어 저장 후 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 Path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로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전달하고 사진 판단 가능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pic>
        <p:nvPicPr>
          <p:cNvPr id="9" name="그래픽 8" descr="배지 체크 표시1 단색으로 채워진">
            <a:extLst>
              <a:ext uri="{FF2B5EF4-FFF2-40B4-BE49-F238E27FC236}">
                <a16:creationId xmlns:a16="http://schemas.microsoft.com/office/drawing/2014/main" id="{8CAECDA6-9884-34C6-3FAB-E25B1399C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3924" y="3301461"/>
            <a:ext cx="675694" cy="67569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7136650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">
            <a:extLst>
              <a:ext uri="{FF2B5EF4-FFF2-40B4-BE49-F238E27FC236}">
                <a16:creationId xmlns:a16="http://schemas.microsoft.com/office/drawing/2014/main" id="{2565D92E-DBF9-4FB4-ACB4-283FF45ABA44}"/>
              </a:ext>
            </a:extLst>
          </p:cNvPr>
          <p:cNvSpPr txBox="1"/>
          <p:nvPr/>
        </p:nvSpPr>
        <p:spPr>
          <a:xfrm>
            <a:off x="261579" y="235116"/>
            <a:ext cx="406874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2400" b="1" dirty="0"/>
              <a:t>본론</a:t>
            </a:r>
            <a:r>
              <a:rPr lang="en-US" altLang="ko-KR" sz="2400" dirty="0"/>
              <a:t> – </a:t>
            </a:r>
            <a:r>
              <a:rPr lang="ko-KR" altLang="en-US" sz="2400" dirty="0"/>
              <a:t>시연 및 이후 개발계획</a:t>
            </a:r>
            <a:endParaRPr lang="ko-KR" altLang="ko-KR" sz="2400" b="1" dirty="0"/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4C4C9EA3-2198-4B7F-B997-54DAE9740A76}"/>
              </a:ext>
            </a:extLst>
          </p:cNvPr>
          <p:cNvSpPr txBox="1"/>
          <p:nvPr/>
        </p:nvSpPr>
        <p:spPr>
          <a:xfrm>
            <a:off x="1576401" y="1371742"/>
            <a:ext cx="625251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추가된 내용 시연</a:t>
            </a:r>
            <a:endParaRPr kumimoji="0" lang="en-US" altLang="ko-KR" sz="2000" b="1" i="0" u="none" strike="noStrike" kern="1200" cap="none" spc="0" normalizeH="0" baseline="0" dirty="0">
              <a:solidFill>
                <a:srgbClr val="000000"/>
              </a:solidFill>
              <a:highlight>
                <a:srgbClr val="FFFF00"/>
              </a:highlight>
              <a:latin typeface="+mn-ea"/>
            </a:endParaRPr>
          </a:p>
          <a:p>
            <a:pPr>
              <a:spcBef>
                <a:spcPct val="0"/>
              </a:spcBef>
              <a:defRPr>
                <a:latin typeface="+mn-lt"/>
                <a:ea typeface="+mn-ea"/>
                <a:cs typeface="+mn-cs"/>
              </a:defRPr>
            </a:pPr>
            <a:endParaRPr lang="en-US" altLang="ko-KR" sz="2000" b="1" dirty="0">
              <a:solidFill>
                <a:srgbClr val="000000"/>
              </a:solidFill>
              <a:highlight>
                <a:srgbClr val="FFFF00"/>
              </a:highlight>
              <a:latin typeface="+mn-ea"/>
            </a:endParaRPr>
          </a:p>
          <a:p>
            <a:pPr marL="285750" indent="-285750">
              <a:spcBef>
                <a:spcPct val="0"/>
              </a:spcBef>
              <a:buFont typeface="Symbol" panose="05050102010706020507" pitchFamily="18" charset="2"/>
              <a:buChar char="Þ"/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 err="1">
                <a:solidFill>
                  <a:srgbClr val="000000"/>
                </a:solidFill>
                <a:latin typeface="+mn-ea"/>
              </a:rPr>
              <a:t>라즈베리파이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내 모델 사용 가능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>
              <a:spcBef>
                <a:spcPct val="0"/>
              </a:spcBef>
              <a:defRPr>
                <a:latin typeface="+mn-lt"/>
                <a:ea typeface="+mn-ea"/>
                <a:cs typeface="+mn-cs"/>
              </a:defRPr>
            </a:pP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marL="285750" indent="-285750">
              <a:spcBef>
                <a:spcPct val="0"/>
              </a:spcBef>
              <a:buFont typeface="Symbol" panose="05050102010706020507" pitchFamily="18" charset="2"/>
              <a:buChar char="Þ"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i="0" u="none" strike="noStrike" kern="1200" cap="none" spc="0" normalizeH="0" baseline="0" dirty="0" err="1">
                <a:solidFill>
                  <a:srgbClr val="000000"/>
                </a:solidFill>
                <a:latin typeface="+mn-ea"/>
              </a:rPr>
              <a:t>라즈베리파이</a:t>
            </a:r>
            <a:r>
              <a:rPr kumimoji="0" lang="ko-KR" altLang="en-US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 카메라로 찍은 이미지 사용 가능</a:t>
            </a:r>
            <a:endParaRPr kumimoji="0" lang="en-US" altLang="ko-KR" i="0" u="none" strike="noStrike" kern="1200" cap="none" spc="0" normalizeH="0" baseline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021B30-C833-C84E-559E-7E1F91A6F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 smtClean="0"/>
              <a:pPr lvl="0">
                <a:defRPr/>
              </a:pPr>
              <a:t>16</a:t>
            </a:fld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E4C6EC-E570-BC16-5718-F7B8E000D31E}"/>
              </a:ext>
            </a:extLst>
          </p:cNvPr>
          <p:cNvSpPr txBox="1"/>
          <p:nvPr/>
        </p:nvSpPr>
        <p:spPr>
          <a:xfrm>
            <a:off x="7321771" y="6411954"/>
            <a:ext cx="394148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dirty="0" err="1">
                <a:latin typeface="+mn-ea"/>
              </a:rPr>
              <a:t>깃허브</a:t>
            </a:r>
            <a:r>
              <a:rPr lang="ko-KR" altLang="en-US" sz="1050" dirty="0">
                <a:latin typeface="+mn-ea"/>
              </a:rPr>
              <a:t> 주소 </a:t>
            </a:r>
            <a:r>
              <a:rPr lang="en-US" altLang="ko-KR" sz="1050" dirty="0">
                <a:latin typeface="+mn-ea"/>
              </a:rPr>
              <a:t>: </a:t>
            </a:r>
            <a:r>
              <a:rPr lang="en-US" altLang="ko-KR" sz="1050" dirty="0">
                <a:latin typeface="+mn-ea"/>
                <a:hlinkClick r:id="rId3"/>
              </a:rPr>
              <a:t>https://github.com/JEONEUNMIN/capstone_04</a:t>
            </a:r>
            <a:endParaRPr lang="en-US" altLang="ko-KR" sz="1050" dirty="0">
              <a:latin typeface="+mn-ea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4446E5E1-E812-52C2-1286-9F2518F8DAEA}"/>
              </a:ext>
            </a:extLst>
          </p:cNvPr>
          <p:cNvSpPr txBox="1"/>
          <p:nvPr/>
        </p:nvSpPr>
        <p:spPr>
          <a:xfrm>
            <a:off x="1576402" y="3611523"/>
            <a:ext cx="422197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>
                <a:latin typeface="+mn-lt"/>
                <a:ea typeface="+mn-ea"/>
                <a:cs typeface="+mn-cs"/>
              </a:defRPr>
            </a:pPr>
            <a:r>
              <a:rPr lang="ko-KR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이후 개발계획</a:t>
            </a:r>
            <a:endParaRPr lang="en-US" altLang="ko-KR" sz="2000" b="1" dirty="0">
              <a:solidFill>
                <a:srgbClr val="000000"/>
              </a:solidFill>
              <a:highlight>
                <a:srgbClr val="FFFF00"/>
              </a:highlight>
              <a:latin typeface="+mn-ea"/>
            </a:endParaRPr>
          </a:p>
          <a:p>
            <a:pPr>
              <a:spcBef>
                <a:spcPct val="0"/>
              </a:spcBef>
              <a:defRPr>
                <a:latin typeface="+mn-lt"/>
                <a:ea typeface="+mn-ea"/>
                <a:cs typeface="+mn-cs"/>
              </a:defRPr>
            </a:pPr>
            <a:endParaRPr lang="en-US" altLang="ko-KR" b="1" dirty="0">
              <a:solidFill>
                <a:srgbClr val="000000"/>
              </a:solidFill>
              <a:highlight>
                <a:srgbClr val="FFFF00"/>
              </a:highlight>
              <a:latin typeface="+mn-ea"/>
            </a:endParaRPr>
          </a:p>
          <a:p>
            <a:pPr marL="342900" indent="-342900">
              <a:spcBef>
                <a:spcPct val="0"/>
              </a:spcBef>
              <a:buFont typeface="Symbol" panose="05050102010706020507" pitchFamily="18" charset="2"/>
              <a:buChar char="Þ"/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 err="1">
                <a:solidFill>
                  <a:srgbClr val="000000"/>
                </a:solidFill>
                <a:latin typeface="+mn-ea"/>
              </a:rPr>
              <a:t>라즈베리파이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+mn-ea"/>
              </a:rPr>
              <a:t>부저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알림 구현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marL="342900" indent="-342900">
              <a:spcBef>
                <a:spcPct val="0"/>
              </a:spcBef>
              <a:buFont typeface="Symbol" panose="05050102010706020507" pitchFamily="18" charset="2"/>
              <a:buChar char="Þ"/>
              <a:defRPr>
                <a:latin typeface="+mn-lt"/>
                <a:ea typeface="+mn-ea"/>
                <a:cs typeface="+mn-cs"/>
              </a:defRPr>
            </a:pP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marL="342900" indent="-342900">
              <a:spcBef>
                <a:spcPct val="0"/>
              </a:spcBef>
              <a:buFont typeface="Symbol" panose="05050102010706020507" pitchFamily="18" charset="2"/>
              <a:buChar char="Þ"/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rgbClr val="000000"/>
                </a:solidFill>
                <a:latin typeface="+mn-ea"/>
              </a:rPr>
              <a:t>학습 정확도 향상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marL="342900" indent="-342900">
              <a:spcBef>
                <a:spcPct val="0"/>
              </a:spcBef>
              <a:buFont typeface="Symbol" panose="05050102010706020507" pitchFamily="18" charset="2"/>
              <a:buChar char="Þ"/>
              <a:defRPr>
                <a:latin typeface="+mn-lt"/>
                <a:ea typeface="+mn-ea"/>
                <a:cs typeface="+mn-cs"/>
              </a:defRPr>
            </a:pP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marL="342900" indent="-342900">
              <a:spcBef>
                <a:spcPct val="0"/>
              </a:spcBef>
              <a:buFont typeface="Symbol" panose="05050102010706020507" pitchFamily="18" charset="2"/>
              <a:buChar char="Þ"/>
              <a:defRPr>
                <a:latin typeface="+mn-lt"/>
                <a:ea typeface="+mn-ea"/>
                <a:cs typeface="+mn-cs"/>
              </a:defRPr>
            </a:pPr>
            <a:r>
              <a:rPr lang="ko-KR" altLang="en-US" dirty="0" err="1">
                <a:solidFill>
                  <a:srgbClr val="000000"/>
                </a:solidFill>
                <a:latin typeface="+mn-ea"/>
              </a:rPr>
              <a:t>라즈베리파이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+mn-ea"/>
              </a:rPr>
              <a:t>배터리팩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부착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7" name="그래픽 6" descr="배지 체크 표시1 단색으로 채워진">
            <a:extLst>
              <a:ext uri="{FF2B5EF4-FFF2-40B4-BE49-F238E27FC236}">
                <a16:creationId xmlns:a16="http://schemas.microsoft.com/office/drawing/2014/main" id="{FE1DE2D7-CC89-BC40-877E-CB17737AE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0306" y="1803336"/>
            <a:ext cx="675694" cy="67569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2192864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6884" y="222789"/>
            <a:ext cx="237597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+mn-ea"/>
              </a:rPr>
              <a:t>결론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- </a:t>
            </a:r>
            <a:r>
              <a:rPr lang="ko-KR" altLang="en-US" sz="2400" dirty="0">
                <a:latin typeface="+mn-ea"/>
              </a:rPr>
              <a:t>주간보고</a:t>
            </a:r>
            <a:endParaRPr lang="en-US" altLang="ko-KR" sz="2400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4483" y="1997839"/>
            <a:ext cx="5686172" cy="2862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latin typeface="+mn-ea"/>
              </a:rPr>
              <a:t>5</a:t>
            </a:r>
            <a:r>
              <a:rPr lang="ko-KR" altLang="en-US" sz="2000" b="1" dirty="0">
                <a:latin typeface="+mn-ea"/>
              </a:rPr>
              <a:t>월 </a:t>
            </a:r>
            <a:r>
              <a:rPr lang="en-US" altLang="ko-KR" sz="2000" b="1" dirty="0">
                <a:latin typeface="+mn-ea"/>
              </a:rPr>
              <a:t>17</a:t>
            </a:r>
            <a:r>
              <a:rPr lang="ko-KR" altLang="en-US" sz="2000" b="1" dirty="0">
                <a:latin typeface="+mn-ea"/>
              </a:rPr>
              <a:t>일 화요일 </a:t>
            </a:r>
            <a:r>
              <a:rPr lang="en-US" altLang="ko-KR" sz="2000" b="1" dirty="0">
                <a:latin typeface="+mn-ea"/>
              </a:rPr>
              <a:t>~ 5</a:t>
            </a:r>
            <a:r>
              <a:rPr lang="ko-KR" altLang="en-US" sz="2000" b="1" dirty="0">
                <a:latin typeface="+mn-ea"/>
              </a:rPr>
              <a:t>월 </a:t>
            </a:r>
            <a:r>
              <a:rPr lang="en-US" altLang="ko-KR" sz="2000" b="1" dirty="0">
                <a:latin typeface="+mn-ea"/>
              </a:rPr>
              <a:t>20</a:t>
            </a:r>
            <a:r>
              <a:rPr lang="ko-KR" altLang="en-US" sz="2000" b="1" dirty="0">
                <a:latin typeface="+mn-ea"/>
              </a:rPr>
              <a:t>일 금요일</a:t>
            </a:r>
            <a:endParaRPr lang="en-US" altLang="ko-KR" sz="2000" b="1" dirty="0">
              <a:latin typeface="+mn-ea"/>
            </a:endParaRPr>
          </a:p>
          <a:p>
            <a:pPr lvl="0">
              <a:defRPr/>
            </a:pPr>
            <a:endParaRPr lang="en-US" altLang="ko-KR" sz="1600" b="1" dirty="0">
              <a:latin typeface="+mn-ea"/>
            </a:endParaRPr>
          </a:p>
          <a:p>
            <a:pPr lvl="0">
              <a:defRPr/>
            </a:pP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17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일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-</a:t>
            </a:r>
            <a:r>
              <a:rPr lang="ko-KR" altLang="en-US" b="1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커널패닉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오류로 인해서 </a:t>
            </a:r>
            <a:r>
              <a:rPr lang="en-US" altLang="ko-KR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sd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카드  교체 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lvl="0">
              <a:defRPr/>
            </a:pPr>
            <a:endParaRPr lang="ko-KR" altLang="en-US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lvl="0">
              <a:defRPr/>
            </a:pP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18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일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- </a:t>
            </a:r>
            <a:r>
              <a:rPr lang="en-US" altLang="ko-KR" b="1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sd</a:t>
            </a:r>
            <a:r>
              <a:rPr lang="ko-KR" altLang="en-US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카드 </a:t>
            </a:r>
            <a:r>
              <a:rPr lang="en-US" altLang="ko-KR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64GB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포맷 후 개발환경 구축 시도</a:t>
            </a:r>
          </a:p>
          <a:p>
            <a:pPr lvl="0">
              <a:defRPr/>
            </a:pP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lvl="0">
              <a:defRPr/>
            </a:pP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19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일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-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가상환경 생성 및 개발환경 구축 시도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lvl="0">
              <a:defRPr/>
            </a:pP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     - </a:t>
            </a:r>
            <a:r>
              <a:rPr lang="ko-KR" altLang="en-US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도로 데이터셋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이미지 변경</a:t>
            </a:r>
          </a:p>
          <a:p>
            <a:pPr lvl="0">
              <a:defRPr/>
            </a:pP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lvl="0">
              <a:defRPr/>
            </a:pP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20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일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- </a:t>
            </a:r>
            <a:r>
              <a:rPr lang="ko-KR" altLang="en-US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파이참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ssh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ko-KR" altLang="en-US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원격 접속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시도 및 개발환경 구축 시도 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82423-0802-8AAC-715A-9FAEF30B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 smtClean="0"/>
              <a:pPr lvl="0">
                <a:defRPr/>
              </a:pPr>
              <a:t>17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1AFFAB-928B-5146-C9A6-D3BA197CEC61}"/>
              </a:ext>
            </a:extLst>
          </p:cNvPr>
          <p:cNvSpPr txBox="1"/>
          <p:nvPr/>
        </p:nvSpPr>
        <p:spPr>
          <a:xfrm>
            <a:off x="6273367" y="2165666"/>
            <a:ext cx="53090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202122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커널 패닉</a:t>
            </a:r>
            <a:endParaRPr lang="en-US" altLang="ko-KR" b="0" i="0" dirty="0">
              <a:solidFill>
                <a:srgbClr val="202122"/>
              </a:solidFill>
              <a:effectLst/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b="0" i="0" dirty="0">
                <a:solidFill>
                  <a:srgbClr val="202122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: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운영 체제가 치명적인 내부 오류를 감지하여 </a:t>
            </a:r>
            <a:endParaRPr lang="en-US" altLang="ko-KR" b="0" i="0" dirty="0">
              <a:solidFill>
                <a:srgbClr val="202122"/>
              </a:solidFill>
              <a:effectLst/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안전하게 복구가 불가능할 때 취하는 동작이다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. </a:t>
            </a:r>
          </a:p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이 용어는 </a:t>
            </a:r>
            <a:r>
              <a:rPr lang="ko-KR" altLang="en-US" b="0" i="0" strike="noStrike" dirty="0">
                <a:effectLst/>
                <a:latin typeface="나눔고딕ET" panose="020D0604000000000000" pitchFamily="50" charset="-127"/>
                <a:ea typeface="나눔고딕ET" panose="020D0604000000000000" pitchFamily="50" charset="-127"/>
                <a:hlinkClick r:id="rId3" tooltip="유닉스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유닉스</a:t>
            </a:r>
            <a:r>
              <a:rPr lang="ko-KR" altLang="en-US" b="0" i="0" dirty="0"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 및 </a:t>
            </a:r>
            <a:r>
              <a:rPr lang="ko-KR" altLang="en-US" b="0" i="0" strike="noStrike" dirty="0">
                <a:effectLst/>
                <a:latin typeface="나눔고딕ET" panose="020D0604000000000000" pitchFamily="50" charset="-127"/>
                <a:ea typeface="나눔고딕ET" panose="020D0604000000000000" pitchFamily="50" charset="-127"/>
                <a:hlinkClick r:id="rId4" tooltip="유닉스 계열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유닉스 계열</a:t>
            </a:r>
            <a:r>
              <a:rPr lang="ko-KR" altLang="en-US" b="0" i="0" dirty="0"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 </a:t>
            </a:r>
            <a:r>
              <a:rPr lang="en-US" altLang="ko-KR" dirty="0">
                <a:solidFill>
                  <a:srgbClr val="202122"/>
                </a:solidFill>
                <a:latin typeface="나눔고딕ET" panose="020D0604000000000000" pitchFamily="50" charset="-127"/>
                <a:ea typeface="나눔고딕ET" panose="020D0604000000000000" pitchFamily="50" charset="-127"/>
              </a:rPr>
              <a:t>OS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에서 널리 쓰인다</a:t>
            </a:r>
            <a:endParaRPr lang="ko-KR" altLang="en-US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2425D8-43B6-BA9A-2B46-EC09AAE62042}"/>
              </a:ext>
            </a:extLst>
          </p:cNvPr>
          <p:cNvSpPr/>
          <p:nvPr/>
        </p:nvSpPr>
        <p:spPr>
          <a:xfrm>
            <a:off x="6176548" y="2102663"/>
            <a:ext cx="5405850" cy="1326337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1F7FC4C-FB59-E548-C41C-4B69D02F7B97}"/>
              </a:ext>
            </a:extLst>
          </p:cNvPr>
          <p:cNvSpPr/>
          <p:nvPr/>
        </p:nvSpPr>
        <p:spPr>
          <a:xfrm>
            <a:off x="5416758" y="2716306"/>
            <a:ext cx="602428" cy="7530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39136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6884" y="222789"/>
            <a:ext cx="237597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+mn-ea"/>
              </a:rPr>
              <a:t>결론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- </a:t>
            </a:r>
            <a:r>
              <a:rPr lang="ko-KR" altLang="en-US" sz="2400" dirty="0">
                <a:latin typeface="+mn-ea"/>
              </a:rPr>
              <a:t>주간보고</a:t>
            </a:r>
            <a:endParaRPr lang="en-US" altLang="ko-KR" sz="2400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0694" y="1774599"/>
            <a:ext cx="6676828" cy="31393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latin typeface="+mn-ea"/>
              </a:rPr>
              <a:t>5</a:t>
            </a:r>
            <a:r>
              <a:rPr lang="ko-KR" altLang="en-US" sz="2000" b="1" dirty="0">
                <a:latin typeface="+mn-ea"/>
              </a:rPr>
              <a:t>월 </a:t>
            </a:r>
            <a:r>
              <a:rPr lang="en-US" altLang="ko-KR" sz="2000" b="1" dirty="0">
                <a:latin typeface="+mn-ea"/>
              </a:rPr>
              <a:t>21</a:t>
            </a:r>
            <a:r>
              <a:rPr lang="ko-KR" altLang="en-US" sz="2000" b="1" dirty="0">
                <a:latin typeface="+mn-ea"/>
              </a:rPr>
              <a:t>일 토요일</a:t>
            </a:r>
            <a:endParaRPr lang="en-US" altLang="ko-KR" sz="2000" b="1" dirty="0">
              <a:latin typeface="+mn-ea"/>
            </a:endParaRPr>
          </a:p>
          <a:p>
            <a:pPr lvl="0">
              <a:defRPr/>
            </a:pPr>
            <a:endParaRPr lang="en-US" altLang="ko-KR" b="1" dirty="0">
              <a:latin typeface="+mn-ea"/>
            </a:endParaRPr>
          </a:p>
          <a:p>
            <a:pPr lvl="0">
              <a:defRPr/>
            </a:pPr>
            <a:r>
              <a:rPr lang="en-US" altLang="ko-KR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=&gt; </a:t>
            </a:r>
            <a:r>
              <a:rPr lang="ko-KR" altLang="en-US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라즈베리 파이</a:t>
            </a:r>
            <a:endParaRPr lang="en-US" altLang="ko-KR" sz="2000" b="1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sz="20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라즈베리파이</a:t>
            </a:r>
            <a:r>
              <a:rPr lang="ko-KR" altLang="en-US" sz="20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ET" panose="020D0604000000000000" pitchFamily="50" charset="-127"/>
                <a:ea typeface="나눔고딕ET" panose="020D0604000000000000" pitchFamily="50" charset="-127"/>
              </a:rPr>
              <a:t>thonny</a:t>
            </a:r>
            <a:r>
              <a:rPr lang="en-US" altLang="ko-KR" sz="20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ko-KR" altLang="en-US" sz="20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사용으로 변경</a:t>
            </a:r>
            <a:endParaRPr lang="en-US" altLang="ko-KR" sz="20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sz="20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라즈베리파이</a:t>
            </a:r>
            <a:r>
              <a:rPr lang="ko-KR" altLang="en-US" sz="20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20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h5 </a:t>
            </a:r>
            <a:r>
              <a:rPr lang="ko-KR" altLang="en-US" sz="20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파일 적용 가능</a:t>
            </a:r>
            <a:endParaRPr lang="en-US" altLang="ko-KR" sz="20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sz="20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라즈베리파이</a:t>
            </a:r>
            <a:r>
              <a:rPr lang="ko-KR" altLang="en-US" sz="20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카메라로 촬영한 사진으로 이미지 판단 가능</a:t>
            </a:r>
            <a:endParaRPr lang="en-US" altLang="ko-KR" sz="20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285750" lvl="0" indent="-285750">
              <a:buFontTx/>
              <a:buChar char="-"/>
              <a:defRPr/>
            </a:pPr>
            <a:endParaRPr lang="en-US" altLang="ko-KR" sz="20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lvl="0">
              <a:defRPr/>
            </a:pPr>
            <a:r>
              <a:rPr lang="en-US" altLang="ko-KR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=&gt; </a:t>
            </a:r>
            <a:r>
              <a:rPr lang="ko-KR" altLang="en-US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모델 학습</a:t>
            </a:r>
            <a:endParaRPr lang="en-US" altLang="ko-KR" sz="2000" b="1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sz="20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이미지 학습 모델 조정</a:t>
            </a:r>
            <a:endParaRPr lang="en-US" altLang="ko-KR" sz="20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285750" lvl="0" indent="-285750">
              <a:buFontTx/>
              <a:buChar char="-"/>
              <a:defRPr/>
            </a:pPr>
            <a:r>
              <a:rPr lang="ko-KR" altLang="en-US" sz="20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도로 데이터셋 이미지 추가</a:t>
            </a:r>
            <a:endParaRPr lang="en-US" altLang="ko-KR" sz="20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82423-0802-8AAC-715A-9FAEF30B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 smtClean="0"/>
              <a:pPr lvl="0">
                <a:defRPr/>
              </a:pPr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836962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6655" y="326698"/>
            <a:ext cx="2923784" cy="452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향후연구계획</a:t>
            </a:r>
          </a:p>
        </p:txBody>
      </p:sp>
      <p:sp>
        <p:nvSpPr>
          <p:cNvPr id="2067" name="TextBox 2066"/>
          <p:cNvSpPr txBox="1"/>
          <p:nvPr/>
        </p:nvSpPr>
        <p:spPr>
          <a:xfrm>
            <a:off x="1174214" y="1135547"/>
            <a:ext cx="3795820" cy="414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1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[ </a:t>
            </a:r>
            <a:r>
              <a:rPr kumimoji="0" lang="ko-KR" altLang="en-US" sz="21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인공지능 개발 이후 앱 개발 </a:t>
            </a:r>
            <a:r>
              <a:rPr kumimoji="0" lang="en-US" altLang="ko-KR" sz="21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] </a:t>
            </a:r>
            <a:endParaRPr kumimoji="0" lang="ko-KR" altLang="en-US" sz="2100" b="1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2068" name="그룹 1002"/>
          <p:cNvGrpSpPr/>
          <p:nvPr/>
        </p:nvGrpSpPr>
        <p:grpSpPr>
          <a:xfrm>
            <a:off x="5144067" y="1838982"/>
            <a:ext cx="1903865" cy="2564272"/>
            <a:chOff x="7887781" y="2607566"/>
            <a:chExt cx="2952798" cy="4477557"/>
          </a:xfrm>
        </p:grpSpPr>
        <p:pic>
          <p:nvPicPr>
            <p:cNvPr id="2069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887781" y="2607566"/>
              <a:ext cx="2952798" cy="447755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grpSp>
        <p:nvGrpSpPr>
          <p:cNvPr id="2070" name="그룹 1003"/>
          <p:cNvGrpSpPr/>
          <p:nvPr/>
        </p:nvGrpSpPr>
        <p:grpSpPr>
          <a:xfrm>
            <a:off x="3212929" y="1838984"/>
            <a:ext cx="1858999" cy="2564272"/>
            <a:chOff x="4449319" y="2607566"/>
            <a:chExt cx="2653142" cy="4421903"/>
          </a:xfrm>
        </p:grpSpPr>
        <p:pic>
          <p:nvPicPr>
            <p:cNvPr id="2071" name="Object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449319" y="2607566"/>
              <a:ext cx="2653142" cy="442190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grpSp>
        <p:nvGrpSpPr>
          <p:cNvPr id="2072" name="그룹 1004"/>
          <p:cNvGrpSpPr/>
          <p:nvPr/>
        </p:nvGrpSpPr>
        <p:grpSpPr>
          <a:xfrm>
            <a:off x="7120071" y="1838981"/>
            <a:ext cx="1858999" cy="2564271"/>
            <a:chOff x="11553270" y="2607566"/>
            <a:chExt cx="2653142" cy="4421903"/>
          </a:xfrm>
        </p:grpSpPr>
        <p:pic>
          <p:nvPicPr>
            <p:cNvPr id="2073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553270" y="2607566"/>
              <a:ext cx="2653142" cy="442190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grpSp>
        <p:nvGrpSpPr>
          <p:cNvPr id="2074" name="그룹 1005"/>
          <p:cNvGrpSpPr/>
          <p:nvPr/>
        </p:nvGrpSpPr>
        <p:grpSpPr>
          <a:xfrm>
            <a:off x="1281790" y="1838981"/>
            <a:ext cx="1859000" cy="2564273"/>
            <a:chOff x="994884" y="2587862"/>
            <a:chExt cx="2653142" cy="4421903"/>
          </a:xfrm>
        </p:grpSpPr>
        <p:pic>
          <p:nvPicPr>
            <p:cNvPr id="2075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94884" y="2587862"/>
              <a:ext cx="2653142" cy="442190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grpSp>
        <p:nvGrpSpPr>
          <p:cNvPr id="2076" name="그룹 1006"/>
          <p:cNvGrpSpPr/>
          <p:nvPr/>
        </p:nvGrpSpPr>
        <p:grpSpPr>
          <a:xfrm>
            <a:off x="9051209" y="1838981"/>
            <a:ext cx="1858999" cy="2564270"/>
            <a:chOff x="14743651" y="2607566"/>
            <a:chExt cx="2653142" cy="4421903"/>
          </a:xfrm>
        </p:grpSpPr>
        <p:pic>
          <p:nvPicPr>
            <p:cNvPr id="2077" name="Object 2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4743651" y="2607566"/>
              <a:ext cx="2653142" cy="442190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2078" name="TextBox 2077"/>
          <p:cNvSpPr txBox="1"/>
          <p:nvPr/>
        </p:nvSpPr>
        <p:spPr>
          <a:xfrm>
            <a:off x="1146080" y="4848101"/>
            <a:ext cx="76479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▶ 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카메라 모듈과 앱을 블루투스로 연동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▶ 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주행 중 카메라를 통해 일정시간마다 주행 가능/불가능 인지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▶ 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주행이 끝난 후 가능/불가능 비율에 따라 점수를 산정해 </a:t>
            </a:r>
            <a:r>
              <a:rPr kumimoji="0" lang="ko-KR" altLang="en-US" b="1" i="0" u="none" strike="noStrike" kern="1200" cap="none" spc="0" normalizeH="0" baseline="0" dirty="0" err="1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point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 부여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▶ </a:t>
            </a:r>
            <a:r>
              <a:rPr kumimoji="0" lang="ko-KR" altLang="en-US" b="1" i="0" u="none" strike="noStrike" kern="1200" cap="none" spc="0" normalizeH="0" baseline="0" dirty="0" err="1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point에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 따라 식물이 성장하는 컨텐츠로 성취감, 동기부여 효과 </a:t>
            </a:r>
            <a:endParaRPr kumimoji="0" lang="en-US" altLang="ko-KR" b="1" i="0" u="none" strike="noStrike" kern="1200" cap="none" spc="0" normalizeH="0" baseline="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FEEE45-60FE-4657-0EB6-B9F09AA66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 smtClean="0"/>
              <a:pPr lvl="0">
                <a:defRPr/>
              </a:pPr>
              <a:t>19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B6F6B62-2B56-809B-D2F8-B3855081784F}"/>
              </a:ext>
            </a:extLst>
          </p:cNvPr>
          <p:cNvSpPr txBox="1"/>
          <p:nvPr/>
        </p:nvSpPr>
        <p:spPr>
          <a:xfrm>
            <a:off x="1210073" y="465512"/>
            <a:ext cx="1812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+mn-ea"/>
              </a:rPr>
              <a:t>변경사항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02A8B-F4FC-F13B-E12D-BEEA70422AA5}"/>
              </a:ext>
            </a:extLst>
          </p:cNvPr>
          <p:cNvSpPr txBox="1"/>
          <p:nvPr/>
        </p:nvSpPr>
        <p:spPr>
          <a:xfrm>
            <a:off x="1518465" y="2090172"/>
            <a:ext cx="915507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 err="1">
                <a:latin typeface="+mn-ea"/>
              </a:rPr>
              <a:t>라즈베리파이</a:t>
            </a:r>
            <a:r>
              <a:rPr lang="ko-KR" altLang="en-US" sz="2400" b="1" dirty="0">
                <a:latin typeface="+mn-ea"/>
              </a:rPr>
              <a:t> 개발환경 변경 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ko-KR" altLang="en-US" sz="2400" b="1" dirty="0">
                <a:latin typeface="+mn-ea"/>
              </a:rPr>
              <a:t>주피터</a:t>
            </a:r>
            <a:r>
              <a:rPr lang="en-US" altLang="ko-KR" sz="2400" b="1" dirty="0">
                <a:latin typeface="+mn-ea"/>
              </a:rPr>
              <a:t>+</a:t>
            </a:r>
            <a:r>
              <a:rPr lang="ko-KR" altLang="en-US" sz="2400" b="1" dirty="0" err="1">
                <a:latin typeface="+mn-ea"/>
              </a:rPr>
              <a:t>미니콘다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  <a:sym typeface="Wingdings" panose="05000000000000000000" pitchFamily="2" charset="2"/>
              </a:rPr>
              <a:t> </a:t>
            </a:r>
            <a:r>
              <a:rPr lang="en-US" altLang="ko-KR" sz="2400" b="1" dirty="0" err="1">
                <a:latin typeface="+mn-ea"/>
                <a:sym typeface="Wingdings" panose="05000000000000000000" pitchFamily="2" charset="2"/>
              </a:rPr>
              <a:t>thonny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endParaRPr lang="en-US" altLang="ko-KR" sz="2400" b="1" dirty="0">
              <a:latin typeface="+mn-ea"/>
            </a:endParaRPr>
          </a:p>
          <a:p>
            <a:r>
              <a:rPr lang="en-US" altLang="ko-KR" sz="2400" b="1" dirty="0">
                <a:latin typeface="+mn-ea"/>
              </a:rPr>
              <a:t>2.  </a:t>
            </a:r>
            <a:r>
              <a:rPr lang="ko-KR" altLang="en-US" sz="2400" b="1" dirty="0">
                <a:latin typeface="+mn-ea"/>
              </a:rPr>
              <a:t>전체 시스템 구성도 변경</a:t>
            </a:r>
            <a:endParaRPr lang="en-US" altLang="ko-KR" sz="2400" b="1" dirty="0">
              <a:latin typeface="+mn-ea"/>
            </a:endParaRPr>
          </a:p>
          <a:p>
            <a:endParaRPr lang="en-US" altLang="ko-KR" sz="2400" b="1" dirty="0">
              <a:latin typeface="+mn-ea"/>
            </a:endParaRPr>
          </a:p>
          <a:p>
            <a:pPr marL="457200" indent="-457200">
              <a:buAutoNum type="arabicPeriod" startAt="3"/>
            </a:pPr>
            <a:r>
              <a:rPr lang="ko-KR" altLang="en-US" sz="2400" b="1" dirty="0">
                <a:latin typeface="+mn-ea"/>
              </a:rPr>
              <a:t>도로 데이터셋 변경</a:t>
            </a:r>
            <a:endParaRPr lang="en-US" altLang="ko-KR" sz="2400" b="1" dirty="0">
              <a:latin typeface="+mn-ea"/>
            </a:endParaRPr>
          </a:p>
          <a:p>
            <a:pPr marL="457200" indent="-457200">
              <a:buAutoNum type="arabicPeriod" startAt="3"/>
            </a:pPr>
            <a:endParaRPr lang="en-US" altLang="ko-KR" sz="2400" b="1" dirty="0">
              <a:latin typeface="+mn-ea"/>
            </a:endParaRPr>
          </a:p>
          <a:p>
            <a:pPr marL="457200" indent="-457200">
              <a:buAutoNum type="arabicPeriod" startAt="3"/>
            </a:pPr>
            <a:r>
              <a:rPr lang="ko-KR" altLang="en-US" sz="2400" b="1" dirty="0" err="1">
                <a:latin typeface="+mn-ea"/>
              </a:rPr>
              <a:t>라즈베리파이</a:t>
            </a:r>
            <a:r>
              <a:rPr lang="ko-KR" altLang="en-US" sz="2400" b="1" dirty="0">
                <a:latin typeface="+mn-ea"/>
              </a:rPr>
              <a:t> 카메라로 찍은 이미지로 모델 적용 가능</a:t>
            </a:r>
            <a:endParaRPr lang="en-US" altLang="ko-KR" sz="2400" b="1" dirty="0">
              <a:latin typeface="+mn-ea"/>
            </a:endParaRPr>
          </a:p>
        </p:txBody>
      </p:sp>
      <p:pic>
        <p:nvPicPr>
          <p:cNvPr id="5" name="그래픽 4" descr="배지 체크 표시1 단색으로 채워진">
            <a:extLst>
              <a:ext uri="{FF2B5EF4-FFF2-40B4-BE49-F238E27FC236}">
                <a16:creationId xmlns:a16="http://schemas.microsoft.com/office/drawing/2014/main" id="{CCFD3E5B-9DF1-D8E5-F462-A084FF2D1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79" y="420052"/>
            <a:ext cx="675694" cy="675694"/>
          </a:xfrm>
          <a:prstGeom prst="rect">
            <a:avLst/>
          </a:prstGeom>
          <a:effectLst/>
        </p:spPr>
      </p:pic>
      <p:sp>
        <p:nvSpPr>
          <p:cNvPr id="6" name="슬라이드 번호 개체 틀 6">
            <a:extLst>
              <a:ext uri="{FF2B5EF4-FFF2-40B4-BE49-F238E27FC236}">
                <a16:creationId xmlns:a16="http://schemas.microsoft.com/office/drawing/2014/main" id="{422F266C-EACF-B53D-D4FF-0D8B0B8E0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8268" y="6367884"/>
            <a:ext cx="2844799" cy="365125"/>
          </a:xfrm>
        </p:spPr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 smtClean="0"/>
              <a:pPr lvl="0">
                <a:defRPr/>
              </a:pPr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569178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6884" y="222789"/>
            <a:ext cx="3535981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관련기업 취업분야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57530" y="6281378"/>
            <a:ext cx="4639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 dirty="0">
                <a:latin typeface="+mn-lt"/>
                <a:ea typeface="+mn-ea"/>
                <a:cs typeface="+mn-cs"/>
              </a:rPr>
              <a:t>네이버 </a:t>
            </a:r>
            <a:r>
              <a:rPr lang="ko-KR" altLang="en-US" sz="800" dirty="0" err="1">
                <a:latin typeface="+mn-lt"/>
                <a:ea typeface="+mn-ea"/>
                <a:cs typeface="+mn-cs"/>
              </a:rPr>
              <a:t>클로바</a:t>
            </a:r>
            <a:r>
              <a:rPr lang="ko-KR" altLang="en-US" sz="800" dirty="0">
                <a:latin typeface="+mn-lt"/>
                <a:ea typeface="+mn-ea"/>
                <a:cs typeface="+mn-cs"/>
              </a:rPr>
              <a:t> 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: </a:t>
            </a:r>
            <a:r>
              <a:rPr lang="en-US" altLang="ko-KR" sz="800" dirty="0">
                <a:latin typeface="+mn-lt"/>
                <a:ea typeface="+mn-ea"/>
                <a:cs typeface="+mn-cs"/>
                <a:hlinkClick r:id="rId3"/>
              </a:rPr>
              <a:t>https://www.robotstory.co.kr/bunker/?vid=5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 </a:t>
            </a:r>
          </a:p>
          <a:p>
            <a:pPr lvl="0">
              <a:defRPr/>
            </a:pPr>
            <a:r>
              <a:rPr lang="ko-KR" altLang="en-US" sz="800" dirty="0">
                <a:latin typeface="+mn-lt"/>
                <a:ea typeface="+mn-ea"/>
                <a:cs typeface="+mn-cs"/>
              </a:rPr>
              <a:t>삼성 리서치 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: </a:t>
            </a:r>
            <a:r>
              <a:rPr lang="en-US" altLang="ko-KR" sz="800" dirty="0">
                <a:latin typeface="+mn-lt"/>
                <a:ea typeface="+mn-ea"/>
                <a:cs typeface="+mn-cs"/>
                <a:hlinkClick r:id="rId4"/>
              </a:rPr>
              <a:t>https://mobile.twitter.com/samsungresearch</a:t>
            </a:r>
            <a:endParaRPr lang="en-US" altLang="ko-KR" sz="800" dirty="0">
              <a:latin typeface="+mn-lt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8935" y="6281378"/>
            <a:ext cx="5509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 dirty="0">
                <a:latin typeface="+mn-lt"/>
                <a:ea typeface="+mn-ea"/>
                <a:cs typeface="+mn-cs"/>
              </a:rPr>
              <a:t>카카오 브레인 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: </a:t>
            </a:r>
            <a:r>
              <a:rPr lang="en-US" altLang="ko-KR" sz="800" dirty="0">
                <a:latin typeface="+mn-lt"/>
                <a:ea typeface="+mn-ea"/>
                <a:cs typeface="+mn-cs"/>
                <a:hlinkClick r:id="rId5"/>
              </a:rPr>
              <a:t>https://www.kakaocorp.com/page/detail/9607</a:t>
            </a:r>
            <a:endParaRPr lang="en-US" altLang="ko-KR" sz="800" dirty="0"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ko-KR" altLang="en-US" sz="800" dirty="0">
                <a:latin typeface="+mn-lt"/>
                <a:ea typeface="+mn-ea"/>
                <a:cs typeface="+mn-cs"/>
              </a:rPr>
              <a:t>업스테이지 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: </a:t>
            </a:r>
            <a:r>
              <a:rPr lang="en-US" altLang="ko-KR" sz="800" dirty="0">
                <a:latin typeface="+mn-lt"/>
                <a:ea typeface="+mn-ea"/>
                <a:cs typeface="+mn-cs"/>
                <a:hlinkClick r:id="rId6"/>
              </a:rPr>
              <a:t>https://www.mk.co.kr/news/business/view/2020/12/1311539/</a:t>
            </a:r>
            <a:endParaRPr lang="en-US" altLang="ko-KR" sz="800" dirty="0">
              <a:latin typeface="+mn-lt"/>
              <a:ea typeface="+mn-ea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615440" y="1077765"/>
            <a:ext cx="9011921" cy="4965172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3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28459" y="768194"/>
            <a:ext cx="1173962" cy="707886"/>
          </a:xfrm>
          <a:prstGeom prst="ellipse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국내</a:t>
            </a:r>
            <a:endParaRPr lang="ko-KR" altLang="en-US" b="1"/>
          </a:p>
        </p:txBody>
      </p:sp>
      <p:graphicFrame>
        <p:nvGraphicFramePr>
          <p:cNvPr id="2070" name="표 20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95828"/>
              </p:ext>
            </p:extLst>
          </p:nvPr>
        </p:nvGraphicFramePr>
        <p:xfrm>
          <a:off x="2057400" y="1402003"/>
          <a:ext cx="8127999" cy="4316696"/>
        </p:xfrm>
        <a:graphic>
          <a:graphicData uri="http://schemas.openxmlformats.org/drawingml/2006/table">
            <a:tbl>
              <a:tblPr firstRow="1" bandRow="1">
                <a:tableStyleId>{729D6073-5DEC-478E-BFBB-120F47F47B7E}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42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기업 마크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기업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취업 분야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326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네이버</a:t>
                      </a:r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600" b="1" dirty="0" err="1">
                          <a:latin typeface="+mj-ea"/>
                          <a:ea typeface="+mj-ea"/>
                        </a:rPr>
                        <a:t>클로바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en-US" sz="1600" b="0" i="0" u="none" strike="noStrike" kern="1200" cap="none" spc="0" normalizeH="0" baseline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맑은 고딕"/>
                        </a:rPr>
                        <a:t>중장기</a:t>
                      </a:r>
                      <a:r>
                        <a:rPr kumimoji="0" lang="en-US" altLang="en-US" sz="1600" b="0" i="0" u="none" strike="noStrike" kern="1200" cap="none" spc="0" normalizeH="0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맑은 고딕"/>
                        </a:rPr>
                        <a:t> </a:t>
                      </a:r>
                      <a:r>
                        <a:rPr kumimoji="0" lang="en-US" altLang="en-US" sz="1600" b="0" i="0" u="none" strike="noStrike" kern="1200" cap="none" spc="0" normalizeH="0" baseline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맑은 고딕"/>
                        </a:rPr>
                        <a:t>선행</a:t>
                      </a:r>
                      <a:r>
                        <a:rPr kumimoji="0" lang="en-US" altLang="en-US" sz="1600" b="0" i="0" u="none" strike="noStrike" kern="1200" cap="none" spc="0" normalizeH="0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맑은 고딕"/>
                        </a:rPr>
                        <a:t> </a:t>
                      </a:r>
                      <a:r>
                        <a:rPr kumimoji="0" lang="en-US" altLang="en-US" sz="1600" b="0" i="0" u="none" strike="noStrike" kern="1200" cap="none" spc="0" normalizeH="0" baseline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맑은 고딕"/>
                        </a:rPr>
                        <a:t>연구</a:t>
                      </a:r>
                      <a:r>
                        <a:rPr kumimoji="0" lang="en-US" altLang="en-US" sz="1600" b="0" i="0" u="none" strike="noStrike" kern="1200" cap="none" spc="0" normalizeH="0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맑은 고딕"/>
                        </a:rPr>
                        <a:t> </a:t>
                      </a:r>
                    </a:p>
                    <a:p>
                      <a:pPr marL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en-US" sz="1600" b="0" i="0" u="none" strike="noStrike" kern="1200" cap="none" spc="0" normalizeH="0" baseline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맑은 고딕"/>
                        </a:rPr>
                        <a:t>조직인</a:t>
                      </a:r>
                      <a:r>
                        <a:rPr kumimoji="0" lang="en-US" altLang="en-US" sz="1600" b="0" i="0" u="none" strike="noStrike" kern="1200" cap="none" spc="0" normalizeH="0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맑은 고딕"/>
                        </a:rPr>
                        <a:t> AI Lab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4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삼성리서치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모든 연구개발</a:t>
                      </a:r>
                      <a:r>
                        <a:rPr lang="en-US" altLang="en-US" sz="1600" dirty="0">
                          <a:latin typeface="+mj-ea"/>
                          <a:ea typeface="+mj-ea"/>
                        </a:rPr>
                        <a:t>(R&amp;D) 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영역의</a:t>
                      </a:r>
                      <a:r>
                        <a:rPr lang="en-US" altLang="en-US" sz="1600" dirty="0">
                          <a:latin typeface="+mj-ea"/>
                          <a:ea typeface="+mj-ea"/>
                        </a:rPr>
                        <a:t> AI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64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카카오 브레인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딥러닝 </a:t>
                      </a:r>
                      <a:r>
                        <a:rPr lang="en-US" altLang="en-US" sz="1600" dirty="0">
                          <a:latin typeface="+mj-ea"/>
                          <a:ea typeface="+mj-ea"/>
                        </a:rPr>
                        <a:t>Engineer</a:t>
                      </a:r>
                    </a:p>
                    <a:p>
                      <a:pPr algn="ctr">
                        <a:defRPr/>
                      </a:pPr>
                      <a:r>
                        <a:rPr lang="en-US" altLang="en-US" sz="1600" dirty="0">
                          <a:latin typeface="+mj-ea"/>
                          <a:ea typeface="+mj-ea"/>
                        </a:rPr>
                        <a:t>Unity Engineer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64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업스테이지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600" dirty="0">
                          <a:latin typeface="+mj-ea"/>
                          <a:ea typeface="+mj-ea"/>
                        </a:rPr>
                        <a:t>AI Research Engineer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2" name="Picture 4" descr="Samsung Research (@samsungresearch) / Twitter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1000">
                        <a14:foregroundMark x1="9500" y1="48500" x2="21500" y2="49000"/>
                        <a14:foregroundMark x1="21500" y1="49000" x2="82000" y2="45500"/>
                        <a14:foregroundMark x1="82000" y1="45500" x2="91000" y2="50000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147934" y="2419824"/>
            <a:ext cx="2798136" cy="201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Picture 6" descr="카카오브레인, 국내 최대 수준 딥러닝 전용 슈퍼컴퓨팅 인프라 도입 | 카카오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7778" b="80635" l="24034" r="76389">
                        <a14:foregroundMark x1="24094" y1="46190" x2="24094" y2="55635"/>
                        <a14:foregroundMark x1="27295" y1="49286" x2="27295" y2="49286"/>
                        <a14:foregroundMark x1="27295" y1="55317" x2="27295" y2="55317"/>
                        <a14:foregroundMark x1="32790" y1="51508" x2="32790" y2="51508"/>
                        <a14:foregroundMark x1="29469" y1="53413" x2="29469" y2="53413"/>
                        <a14:foregroundMark x1="32790" y1="54683" x2="32790" y2="54683"/>
                        <a14:foregroundMark x1="26570" y1="53413" x2="26570" y2="53413"/>
                        <a14:foregroundMark x1="32790" y1="54365" x2="32790" y2="54365"/>
                        <a14:foregroundMark x1="35447" y1="51825" x2="35447" y2="51825"/>
                        <a14:foregroundMark x1="38164" y1="50238" x2="38164" y2="50238"/>
                        <a14:foregroundMark x1="35447" y1="47381" x2="35447" y2="55635"/>
                        <a14:foregroundMark x1="38285" y1="55000" x2="36594" y2="52143"/>
                        <a14:foregroundMark x1="43901" y1="50238" x2="44022" y2="55317"/>
                        <a14:foregroundMark x1="40882" y1="53095" x2="41002" y2="56270"/>
                        <a14:foregroundMark x1="50483" y1="50873" x2="50483" y2="54365"/>
                        <a14:foregroundMark x1="46377" y1="52460" x2="46498" y2="54365"/>
                        <a14:foregroundMark x1="53804" y1="49921" x2="53804" y2="55952"/>
                        <a14:foregroundMark x1="55135" y1="55031" x2="54650" y2="56270"/>
                        <a14:foregroundMark x1="55012" y1="49286" x2="54287" y2="49603"/>
                        <a14:foregroundMark x1="59541" y1="49603" x2="60145" y2="54683"/>
                        <a14:foregroundMark x1="66161" y1="52143" x2="67391" y2="55000"/>
                        <a14:foregroundMark x1="64795" y1="48968" x2="65341" y2="50238"/>
                        <a14:foregroundMark x1="63587" y1="49603" x2="64553" y2="49603"/>
                        <a14:foregroundMark x1="69686" y1="50556" x2="69686" y2="55952"/>
                        <a14:foregroundMark x1="69324" y1="45873" x2="69807" y2="47063"/>
                        <a14:foregroundMark x1="72283" y1="50238" x2="72524" y2="55000"/>
                        <a14:foregroundMark x1="75302" y1="49921" x2="76389" y2="54683"/>
                        <a14:foregroundMark x1="74819" y1="49286" x2="73370" y2="49921"/>
                        <a14:foregroundMark x1="72283" y1="49603" x2="72645" y2="53095"/>
                        <a14:foregroundMark x1="72886" y1="51508" x2="72886" y2="51508"/>
                        <a14:foregroundMark x1="72524" y1="53095" x2="72524" y2="53095"/>
                        <a14:foregroundMark x1="69807" y1="49921" x2="69444" y2="49921"/>
                        <a14:foregroundMark x1="65278" y1="51825" x2="63345" y2="52778"/>
                        <a14:foregroundMark x1="47588" y1="54471" x2="46256" y2="54683"/>
                        <a14:foregroundMark x1="50242" y1="54048" x2="49493" y2="54167"/>
                        <a14:foregroundMark x1="69807" y1="49603" x2="69444" y2="49603"/>
                        <a14:foregroundMark x1="70048" y1="51190" x2="68961" y2="49603"/>
                        <a14:foregroundMark x1="69686" y1="50238" x2="70411" y2="49603"/>
                        <a14:backgroundMark x1="30676" y1="41429" x2="30676" y2="41429"/>
                        <a14:backgroundMark x1="25302" y1="54683" x2="25604" y2="58095"/>
                        <a14:backgroundMark x1="27923" y1="53413" x2="28019" y2="54683"/>
                        <a14:backgroundMark x1="27778" y1="51508" x2="27923" y2="53413"/>
                        <a14:backgroundMark x1="42207" y1="54133" x2="45199" y2="54200"/>
                        <a14:backgroundMark x1="37990" y1="54038" x2="39633" y2="54075"/>
                        <a14:backgroundMark x1="36731" y1="54010" x2="37260" y2="54022"/>
                        <a14:backgroundMark x1="25378" y1="53756" x2="34163" y2="53953"/>
                        <a14:backgroundMark x1="74706" y1="49102" x2="78200" y2="48492"/>
                        <a14:backgroundMark x1="70317" y1="49867" x2="71001" y2="49748"/>
                        <a14:backgroundMark x1="66912" y1="50462" x2="69489" y2="50012"/>
                        <a14:backgroundMark x1="61064" y1="51483" x2="62388" y2="51252"/>
                        <a14:backgroundMark x1="51767" y1="53107" x2="52521" y2="52975"/>
                        <a14:backgroundMark x1="45471" y1="54206" x2="45961" y2="54120"/>
                        <a14:backgroundMark x1="63772" y1="49222" x2="62500" y2="49286"/>
                        <a14:backgroundMark x1="68979" y1="48959" x2="66322" y2="49093"/>
                        <a14:backgroundMark x1="72670" y1="48772" x2="69332" y2="48941"/>
                        <a14:backgroundMark x1="78200" y1="48492" x2="74450" y2="48682"/>
                        <a14:backgroundMark x1="61051" y1="51368" x2="64392" y2="51457"/>
                        <a14:backgroundMark x1="51767" y1="51121" x2="52521" y2="51141"/>
                        <a14:backgroundMark x1="42452" y1="50873" x2="49199" y2="51053"/>
                        <a14:backgroundMark x1="42737" y1="55269" x2="42331" y2="55317"/>
                        <a14:backgroundMark x1="46339" y1="54842" x2="45298" y2="54965"/>
                        <a14:backgroundMark x1="52521" y1="54109" x2="51767" y2="54198"/>
                        <a14:backgroundMark x1="58690" y1="53377" x2="58397" y2="53412"/>
                        <a14:backgroundMark x1="63373" y1="52822" x2="61253" y2="53073"/>
                        <a14:backgroundMark x1="68402" y1="52226" x2="67706" y2="52308"/>
                        <a14:backgroundMark x1="74457" y1="51508" x2="70970" y2="51921"/>
                        <a14:backgroundMark x1="36731" y1="51016" x2="39616" y2="53633"/>
                        <a14:backgroundMark x1="28261" y1="43333" x2="34163" y2="48687"/>
                        <a14:backgroundMark x1="33688" y1="54683" x2="34964" y2="69127"/>
                        <a14:backgroundMark x1="33408" y1="51508" x2="33688" y2="54683"/>
                        <a14:backgroundMark x1="32911" y1="45873" x2="33408" y2="51508"/>
                        <a14:backgroundMark x1="40943" y1="56274" x2="41002" y2="64762"/>
                        <a14:backgroundMark x1="40882" y1="47381" x2="40921" y2="53092"/>
                        <a14:backgroundMark x1="36641" y1="51825" x2="36111" y2="64444"/>
                        <a14:backgroundMark x1="36957" y1="44286" x2="36641" y2="51825"/>
                        <a14:backgroundMark x1="35521" y1="55635" x2="36353" y2="71667"/>
                        <a14:backgroundMark x1="34964" y1="44921" x2="35092" y2="47381"/>
                        <a14:backgroundMark x1="54071" y1="55952" x2="53080" y2="65397"/>
                        <a14:backgroundMark x1="55495" y1="42381" x2="54806" y2="48948"/>
                        <a14:backgroundMark x1="65278" y1="55000" x2="65278" y2="55000"/>
                        <a14:backgroundMark x1="65761" y1="51190" x2="65761" y2="51190"/>
                        <a14:backgroundMark x1="65519" y1="50556" x2="65519" y2="50556"/>
                        <a14:backgroundMark x1="55737" y1="54048" x2="55737" y2="54048"/>
                        <a14:backgroundMark x1="55374" y1="52143" x2="55495" y2="53413"/>
                        <a14:backgroundMark x1="55978" y1="53730" x2="55495" y2="53730"/>
                        <a14:backgroundMark x1="55857" y1="51190" x2="56280" y2="53730"/>
                        <a14:backgroundMark x1="55254" y1="53413" x2="55374" y2="55000"/>
                        <a14:backgroundMark x1="65519" y1="50238" x2="65519" y2="52143"/>
                        <a14:backgroundMark x1="47947" y1="53730" x2="48913" y2="53730"/>
                        <a14:backgroundMark x1="49155" y1="53730" x2="48068" y2="54683"/>
                      </a14:backgroundRemoval>
                    </a14:imgEffect>
                  </a14:imgLayer>
                </a14:imgProps>
              </a:ext>
            </a:extLst>
          </a:blip>
          <a:srcRect l="19000" t="9980" r="19000" b="11460"/>
          <a:stretch>
            <a:fillRect/>
          </a:stretch>
        </p:blipFill>
        <p:spPr>
          <a:xfrm>
            <a:off x="2251002" y="3645503"/>
            <a:ext cx="2491118" cy="1196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Picture 8" descr="업스테이지 &quot;AI 기술 온라인 무료 상담&quot; - 매일경제"/>
          <p:cNvPicPr>
            <a:picLocks noChangeAspect="1" noChangeArrowheads="1"/>
          </p:cNvPicPr>
          <p:nvPr/>
        </p:nvPicPr>
        <p:blipFill rotWithShape="1">
          <a:blip r:embed="rId11"/>
          <a:srcRect l="12770" t="-2890" r="10520"/>
          <a:stretch>
            <a:fillRect/>
          </a:stretch>
        </p:blipFill>
        <p:spPr>
          <a:xfrm>
            <a:off x="2626040" y="4808687"/>
            <a:ext cx="1741042" cy="872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677" b="89813" l="5809" r="96176">
                        <a14:foregroundMark x1="5809" y1="66044" x2="8676" y2="73514"/>
                        <a14:foregroundMark x1="25294" y1="57555" x2="25809" y2="62988"/>
                        <a14:foregroundMark x1="55588" y1="67233" x2="56765" y2="73514"/>
                        <a14:foregroundMark x1="74485" y1="62988" x2="76176" y2="62988"/>
                        <a14:foregroundMark x1="87647" y1="46859" x2="87647" y2="46859"/>
                        <a14:foregroundMark x1="96176" y1="40407" x2="96176" y2="40407"/>
                        <a14:foregroundMark x1="43015" y1="49066" x2="45882" y2="5331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73199" y="1902591"/>
            <a:ext cx="1693883" cy="906395"/>
          </a:xfrm>
          <a:prstGeom prst="rect">
            <a:avLst/>
          </a:prstGeo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0DFD05-97B0-0328-26FC-88FF8AF5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 smtClean="0"/>
              <a:pPr lvl="0">
                <a:defRPr/>
              </a:pPr>
              <a:t>20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6884" y="222789"/>
            <a:ext cx="3535981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관련기업 취업분야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102923" y="5995485"/>
            <a:ext cx="55095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 dirty="0">
                <a:latin typeface="+mn-lt"/>
                <a:ea typeface="+mn-ea"/>
                <a:cs typeface="+mn-cs"/>
              </a:rPr>
              <a:t>구글 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: </a:t>
            </a:r>
            <a:r>
              <a:rPr lang="en-US" altLang="ko-KR" sz="800" dirty="0">
                <a:latin typeface="+mn-lt"/>
                <a:ea typeface="+mn-ea"/>
                <a:cs typeface="+mn-cs"/>
                <a:hlinkClick r:id="rId2"/>
              </a:rPr>
              <a:t>https://ko.wikipedia.org/wiki/%EA%B5%AC%EA%B8%80_%EB%A1%9C%EA%B3%A0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 </a:t>
            </a:r>
          </a:p>
          <a:p>
            <a:pPr lvl="0">
              <a:defRPr/>
            </a:pPr>
            <a:r>
              <a:rPr lang="ko-KR" altLang="en-US" sz="800" dirty="0">
                <a:latin typeface="+mn-lt"/>
                <a:ea typeface="+mn-ea"/>
                <a:cs typeface="+mn-cs"/>
              </a:rPr>
              <a:t>아마존 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: </a:t>
            </a:r>
            <a:r>
              <a:rPr lang="en-US" altLang="ko-KR" sz="800" dirty="0">
                <a:latin typeface="+mn-lt"/>
                <a:ea typeface="+mn-ea"/>
                <a:cs typeface="+mn-cs"/>
                <a:hlinkClick r:id="rId3"/>
              </a:rPr>
              <a:t>https://rogorogo.tistory.com/434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 </a:t>
            </a:r>
          </a:p>
          <a:p>
            <a:pPr lvl="0">
              <a:defRPr/>
            </a:pPr>
            <a:r>
              <a:rPr lang="ko-KR" altLang="en-US" sz="800" dirty="0">
                <a:latin typeface="+mn-lt"/>
                <a:ea typeface="+mn-ea"/>
                <a:cs typeface="+mn-cs"/>
              </a:rPr>
              <a:t>마이크로소프트 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: </a:t>
            </a:r>
            <a:r>
              <a:rPr lang="en-US" altLang="ko-KR" sz="800" dirty="0">
                <a:latin typeface="+mn-lt"/>
                <a:ea typeface="+mn-ea"/>
                <a:cs typeface="+mn-cs"/>
                <a:hlinkClick r:id="rId4"/>
              </a:rPr>
              <a:t>https://www.rocketpunch.com/companies/microsoft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615440" y="1301675"/>
            <a:ext cx="9011921" cy="4410636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3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28459" y="944176"/>
            <a:ext cx="1173962" cy="707886"/>
          </a:xfrm>
          <a:prstGeom prst="ellipse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국외</a:t>
            </a:r>
          </a:p>
        </p:txBody>
      </p:sp>
      <p:graphicFrame>
        <p:nvGraphicFramePr>
          <p:cNvPr id="2070" name="표 20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007394"/>
              </p:ext>
            </p:extLst>
          </p:nvPr>
        </p:nvGraphicFramePr>
        <p:xfrm>
          <a:off x="2104874" y="1704752"/>
          <a:ext cx="8127999" cy="3722442"/>
        </p:xfrm>
        <a:graphic>
          <a:graphicData uri="http://schemas.openxmlformats.org/drawingml/2006/table">
            <a:tbl>
              <a:tblPr firstRow="1" bandRow="1">
                <a:tableStyleId>{729D6073-5DEC-478E-BFBB-120F47F47B7E}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033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기업 마크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기업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취업 분야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84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b="1" dirty="0"/>
                        <a:t>구글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웹/마케팅 데이터 분석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313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b="1" dirty="0"/>
                        <a:t>아마존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Digital </a:t>
                      </a:r>
                      <a:r>
                        <a:rPr lang="ko-KR" altLang="en-US" dirty="0" err="1"/>
                        <a:t>Innovation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pPr algn="ctr">
                        <a:defRPr/>
                      </a:pPr>
                      <a:r>
                        <a:rPr lang="ko-KR" altLang="en-US" dirty="0" err="1"/>
                        <a:t>Lead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Korea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313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b="1" dirty="0"/>
                        <a:t>마이크로소프트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엔지니어링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설계 </a:t>
                      </a:r>
                      <a:r>
                        <a:rPr lang="en-US" altLang="ko-KR" dirty="0"/>
                        <a:t>: </a:t>
                      </a:r>
                    </a:p>
                    <a:p>
                      <a:pPr algn="ctr">
                        <a:defRPr/>
                      </a:pPr>
                      <a:r>
                        <a:rPr lang="en-US" altLang="en-US" dirty="0"/>
                        <a:t>Solutions Architect </a:t>
                      </a:r>
                    </a:p>
                    <a:p>
                      <a:pPr algn="ctr">
                        <a:defRPr/>
                      </a:pPr>
                      <a:r>
                        <a:rPr lang="en-US" altLang="en-US" dirty="0"/>
                        <a:t>- Data &amp; AI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071" name="Picture 10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820701" y="2736585"/>
            <a:ext cx="1309237" cy="466355"/>
          </a:xfrm>
          <a:prstGeom prst="rect">
            <a:avLst/>
          </a:prstGeom>
          <a:noFill/>
          <a:ln/>
        </p:spPr>
      </p:pic>
      <p:pic>
        <p:nvPicPr>
          <p:cNvPr id="2072" name="Picture 12" descr="아마존 로고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2606276" y="3645401"/>
            <a:ext cx="1737862" cy="669665"/>
          </a:xfrm>
          <a:prstGeom prst="rect">
            <a:avLst/>
          </a:prstGeom>
          <a:noFill/>
          <a:ln/>
        </p:spPr>
      </p:pic>
      <p:pic>
        <p:nvPicPr>
          <p:cNvPr id="2074" name="Picture 16" descr="마이크로소프트 기업, 채용, 투자, 뉴스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3333" y1="34000" x2="33333" y2="34000"/>
                        <a14:foregroundMark x1="65432" y1="31500" x2="65432" y2="31500"/>
                        <a14:foregroundMark x1="58951" y1="72500" x2="58951" y2="72500"/>
                        <a14:foregroundMark x1="74383" y1="31500" x2="74383" y2="31500"/>
                        <a14:foregroundMark x1="74383" y1="52750" x2="74383" y2="52750"/>
                        <a14:foregroundMark x1="68827" y1="16000" x2="69136" y2="28750"/>
                        <a14:foregroundMark x1="69136" y1="28750" x2="75617" y2="26000"/>
                        <a14:foregroundMark x1="74691" y1="18000" x2="63580" y2="22750"/>
                        <a14:foregroundMark x1="63580" y1="22750" x2="74074" y2="29750"/>
                        <a14:foregroundMark x1="30864" y1="22500" x2="39198" y2="29750"/>
                        <a14:foregroundMark x1="67593" y1="49000" x2="76543" y2="57000"/>
                        <a14:foregroundMark x1="58333" y1="21000" x2="70062" y2="38250"/>
                        <a14:foregroundMark x1="78704" y1="17500" x2="82407" y2="33750"/>
                        <a14:foregroundMark x1="14815" y1="80500" x2="14815" y2="85750"/>
                        <a14:foregroundMark x1="31173" y1="84500" x2="31481" y2="89500"/>
                        <a14:foregroundMark x1="31481" y1="80500" x2="31481" y2="80500"/>
                        <a14:foregroundMark x1="35185" y1="85250" x2="35494" y2="87500"/>
                        <a14:foregroundMark x1="43210" y1="85000" x2="44136" y2="86500"/>
                        <a14:foregroundMark x1="48148" y1="85000" x2="50000" y2="88250"/>
                        <a14:foregroundMark x1="46296" y1="83750" x2="46296" y2="83750"/>
                        <a14:foregroundMark x1="60185" y1="85250" x2="62037" y2="87250"/>
                        <a14:foregroundMark x1="67593" y1="85250" x2="67284" y2="89000"/>
                        <a14:foregroundMark x1="77469" y1="84000" x2="77469" y2="87750"/>
                        <a14:foregroundMark x1="26852" y1="22000" x2="29321" y2="32750"/>
                        <a14:backgroundMark x1="95370" y1="41500" x2="95988" y2="62500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20701" y="4419552"/>
            <a:ext cx="1309237" cy="1060332"/>
          </a:xfrm>
          <a:prstGeom prst="rect">
            <a:avLst/>
          </a:prstGeom>
          <a:noFill/>
          <a:ln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2090E5-158F-8A92-546E-C24313B1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 smtClean="0"/>
              <a:pPr lvl="0">
                <a:defRPr/>
              </a:pPr>
              <a:t>21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6884" y="222789"/>
            <a:ext cx="227017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참고 서적</a:t>
            </a:r>
            <a:endParaRPr lang="en-US" altLang="ko-KR" sz="2400"/>
          </a:p>
        </p:txBody>
      </p:sp>
      <p:sp>
        <p:nvSpPr>
          <p:cNvPr id="4" name="TextBox 3"/>
          <p:cNvSpPr txBox="1"/>
          <p:nvPr/>
        </p:nvSpPr>
        <p:spPr>
          <a:xfrm>
            <a:off x="711105" y="1186547"/>
            <a:ext cx="11480895" cy="4999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/>
              <a:t>비전공자를 위한 책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Do it! </a:t>
            </a:r>
            <a:r>
              <a:rPr lang="ko-KR" altLang="en-US" sz="1400"/>
              <a:t>점프 투 파이썬 이미 </a:t>
            </a:r>
            <a:r>
              <a:rPr lang="en-US" altLang="ko-KR" sz="1400"/>
              <a:t>200</a:t>
            </a:r>
            <a:r>
              <a:rPr lang="ko-KR" altLang="en-US" sz="1400"/>
              <a:t>만명이 이 책으로 프로그래밍을 시작했다</a:t>
            </a:r>
            <a:r>
              <a:rPr lang="en-US" altLang="ko-KR" sz="1400"/>
              <a:t>! | </a:t>
            </a:r>
            <a:r>
              <a:rPr lang="ko-KR" altLang="en-US" sz="1400"/>
              <a:t>중학생도</a:t>
            </a:r>
            <a:r>
              <a:rPr lang="en-US" altLang="ko-KR" sz="1400"/>
              <a:t>, </a:t>
            </a:r>
            <a:r>
              <a:rPr lang="ko-KR" altLang="en-US" sz="1400"/>
              <a:t>문과생도 쉽게 배운다</a:t>
            </a:r>
            <a:r>
              <a:rPr lang="en-US" altLang="ko-KR" sz="1400"/>
              <a:t>!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 (</a:t>
            </a:r>
            <a:r>
              <a:rPr lang="ko-KR" altLang="en-US" sz="1400"/>
              <a:t>박응용 지음 </a:t>
            </a:r>
            <a:r>
              <a:rPr lang="en-US" altLang="ko-KR" sz="1400"/>
              <a:t>| </a:t>
            </a:r>
            <a:r>
              <a:rPr lang="ko-KR" altLang="en-US" sz="1400"/>
              <a:t>이지스퍼블리싱 </a:t>
            </a:r>
            <a:r>
              <a:rPr lang="en-US" altLang="ko-KR" sz="1400"/>
              <a:t>| 2019</a:t>
            </a:r>
            <a:r>
              <a:rPr lang="ko-KR" altLang="en-US" sz="1400"/>
              <a:t>년 </a:t>
            </a:r>
            <a:r>
              <a:rPr lang="en-US" altLang="ko-KR" sz="1400"/>
              <a:t>06</a:t>
            </a:r>
            <a:r>
              <a:rPr lang="ko-KR" altLang="en-US" sz="1400"/>
              <a:t>월 </a:t>
            </a:r>
            <a:r>
              <a:rPr lang="en-US" altLang="ko-KR" sz="1400"/>
              <a:t>20</a:t>
            </a:r>
            <a:r>
              <a:rPr lang="ko-KR" altLang="en-US" sz="1400"/>
              <a:t>일 출간</a:t>
            </a:r>
            <a:r>
              <a:rPr lang="en-US" altLang="ko-KR" sz="140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2"/>
              </a:rPr>
              <a:t>http://www.kyobobook.co.kr/product/detailViewKor.laf?mallGb=KOR&amp;ejkGb=KOR&amp;barcode=9791163030911</a:t>
            </a:r>
            <a:endParaRPr lang="en-US" altLang="ko-KR" sz="1200"/>
          </a:p>
          <a:p>
            <a:pPr>
              <a:lnSpc>
                <a:spcPct val="150000"/>
              </a:lnSpc>
              <a:defRPr/>
            </a:pP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전공자를 위한 책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파이썬 머신러닝 완벽 가이드 </a:t>
            </a:r>
            <a:r>
              <a:rPr lang="en-US" altLang="ko-KR" sz="1400"/>
              <a:t>: </a:t>
            </a:r>
            <a:r>
              <a:rPr lang="ko-KR" altLang="en-US" sz="1400"/>
              <a:t>다양한 캐글 예제와 함께 기초 알고리즘부터 최신 기법까지 배우는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</a:t>
            </a:r>
            <a:r>
              <a:rPr lang="en-US" altLang="ko-KR" sz="1400"/>
              <a:t>(</a:t>
            </a:r>
            <a:r>
              <a:rPr lang="ko-KR" altLang="en-US" sz="1400"/>
              <a:t>권철민 </a:t>
            </a:r>
            <a:r>
              <a:rPr lang="en-US" altLang="ko-KR" sz="1400"/>
              <a:t>| </a:t>
            </a:r>
            <a:r>
              <a:rPr lang="ko-KR" altLang="en-US" sz="1400"/>
              <a:t>위키북스 </a:t>
            </a:r>
            <a:r>
              <a:rPr lang="en-US" altLang="ko-KR" sz="1400"/>
              <a:t>| 2019</a:t>
            </a:r>
            <a:r>
              <a:rPr lang="ko-KR" altLang="en-US" sz="1400"/>
              <a:t>년 </a:t>
            </a:r>
            <a:r>
              <a:rPr lang="en-US" altLang="ko-KR" sz="1400"/>
              <a:t>02</a:t>
            </a:r>
            <a:r>
              <a:rPr lang="ko-KR" altLang="en-US" sz="1400"/>
              <a:t>월 </a:t>
            </a:r>
            <a:r>
              <a:rPr lang="en-US" altLang="ko-KR" sz="1400"/>
              <a:t>28</a:t>
            </a:r>
            <a:r>
              <a:rPr lang="ko-KR" altLang="en-US" sz="1400"/>
              <a:t>일 </a:t>
            </a:r>
            <a:r>
              <a:rPr lang="en-US" altLang="ko-KR" sz="140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3"/>
              </a:rPr>
              <a:t>https://www.aladin.co.kr/shop/wproduct.aspx?ItemId=183898040</a:t>
            </a:r>
            <a:endParaRPr lang="en-US" altLang="ko-KR" sz="1200"/>
          </a:p>
          <a:p>
            <a:pPr>
              <a:lnSpc>
                <a:spcPct val="150000"/>
              </a:lnSpc>
              <a:defRPr/>
            </a:pP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OpenCV</a:t>
            </a:r>
            <a:r>
              <a:rPr lang="ko-KR" altLang="en-US" sz="1400"/>
              <a:t>로 배우는 영상 처리 및 응용  </a:t>
            </a:r>
            <a:r>
              <a:rPr lang="en-US" altLang="ko-KR" sz="1400"/>
              <a:t>(</a:t>
            </a:r>
            <a:r>
              <a:rPr lang="ko-KR" altLang="en-US" sz="1400"/>
              <a:t>정성환 </a:t>
            </a:r>
            <a:r>
              <a:rPr lang="en-US" altLang="ko-KR" sz="1400"/>
              <a:t>, </a:t>
            </a:r>
            <a:r>
              <a:rPr lang="ko-KR" altLang="en-US" sz="1400"/>
              <a:t>배종욱 지음 </a:t>
            </a:r>
            <a:r>
              <a:rPr lang="en-US" altLang="ko-KR" sz="1400"/>
              <a:t>| </a:t>
            </a:r>
            <a:r>
              <a:rPr lang="ko-KR" altLang="en-US" sz="1400"/>
              <a:t>생능출판 </a:t>
            </a:r>
            <a:r>
              <a:rPr lang="en-US" altLang="ko-KR" sz="1400"/>
              <a:t>| 2017</a:t>
            </a:r>
            <a:r>
              <a:rPr lang="ko-KR" altLang="en-US" sz="1400"/>
              <a:t>년 </a:t>
            </a:r>
            <a:r>
              <a:rPr lang="en-US" altLang="ko-KR" sz="1400"/>
              <a:t>03</a:t>
            </a:r>
            <a:r>
              <a:rPr lang="ko-KR" altLang="en-US" sz="1400"/>
              <a:t>월 </a:t>
            </a:r>
            <a:r>
              <a:rPr lang="en-US" altLang="ko-KR" sz="1400"/>
              <a:t>03</a:t>
            </a:r>
            <a:r>
              <a:rPr lang="ko-KR" altLang="en-US" sz="1400"/>
              <a:t>일 출간</a:t>
            </a:r>
            <a:r>
              <a:rPr lang="en-US" altLang="ko-KR" sz="140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4"/>
              </a:rPr>
              <a:t>http://www.kyobobook.co.kr/product/detailViewKor.laf?ejkGb=KOR&amp;mallGb=KOR&amp;barcode=9788970508948&amp;orderClick=LAG&amp;Kc</a:t>
            </a:r>
            <a:r>
              <a:rPr lang="en-US" altLang="ko-KR" sz="1200"/>
              <a:t>=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데이터 과학 기반의 파이썬 빅데이터 분석 </a:t>
            </a:r>
            <a:r>
              <a:rPr lang="en-US" altLang="ko-KR" sz="1400"/>
              <a:t>(</a:t>
            </a:r>
            <a:r>
              <a:rPr lang="ko-KR" altLang="en-US" sz="1400"/>
              <a:t>이지영 지음 </a:t>
            </a:r>
            <a:r>
              <a:rPr lang="en-US" altLang="ko-KR" sz="1400"/>
              <a:t>| </a:t>
            </a:r>
            <a:r>
              <a:rPr lang="ko-KR" altLang="en-US" sz="1400"/>
              <a:t>한빛아카데미 </a:t>
            </a:r>
            <a:r>
              <a:rPr lang="en-US" altLang="ko-KR" sz="1400"/>
              <a:t>| 2020</a:t>
            </a:r>
            <a:r>
              <a:rPr lang="ko-KR" altLang="en-US" sz="1400"/>
              <a:t>년 </a:t>
            </a:r>
            <a:r>
              <a:rPr lang="en-US" altLang="ko-KR" sz="1400"/>
              <a:t>12</a:t>
            </a:r>
            <a:r>
              <a:rPr lang="ko-KR" altLang="en-US" sz="1400"/>
              <a:t>월 </a:t>
            </a:r>
            <a:r>
              <a:rPr lang="en-US" altLang="ko-KR" sz="1400"/>
              <a:t>30</a:t>
            </a:r>
            <a:r>
              <a:rPr lang="ko-KR" altLang="en-US" sz="1400"/>
              <a:t>일 출간</a:t>
            </a:r>
            <a:r>
              <a:rPr lang="en-US" altLang="ko-KR" sz="140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5"/>
              </a:rPr>
              <a:t>http://www.kyobobook.co.kr/product/detailViewKor.laf?ejkGb=KOR&amp;mallGb=KOR&amp;barcode=9791156645078&amp;orderClick=LAG&amp;Kc=</a:t>
            </a:r>
            <a:endParaRPr lang="en-US" altLang="ko-KR" sz="1200"/>
          </a:p>
          <a:p>
            <a:pPr>
              <a:lnSpc>
                <a:spcPct val="150000"/>
              </a:lnSpc>
              <a:defRPr/>
            </a:pPr>
            <a:endParaRPr lang="en-US" altLang="ko-KR" sz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E29452-C1F5-1E2B-B1D0-469BBDC4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6884" y="222789"/>
            <a:ext cx="25587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참고 사이트</a:t>
            </a:r>
            <a:endParaRPr lang="en-US" altLang="ko-KR" sz="2400"/>
          </a:p>
        </p:txBody>
      </p:sp>
      <p:sp>
        <p:nvSpPr>
          <p:cNvPr id="4" name="TextBox 3"/>
          <p:cNvSpPr txBox="1"/>
          <p:nvPr/>
        </p:nvSpPr>
        <p:spPr>
          <a:xfrm>
            <a:off x="657316" y="539363"/>
            <a:ext cx="10485215" cy="5779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200"/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RNN</a:t>
            </a:r>
            <a:r>
              <a:rPr lang="ko-KR" altLang="en-US" sz="1400"/>
              <a:t> 참고 사이트 </a:t>
            </a:r>
            <a:r>
              <a:rPr lang="en-US" altLang="ko-KR" sz="1200"/>
              <a:t>(</a:t>
            </a:r>
            <a:r>
              <a:rPr lang="en-US" altLang="ko-KR" sz="1200" b="0" i="0">
                <a:effectLst/>
              </a:rPr>
              <a:t>07-1.</a:t>
            </a:r>
            <a:r>
              <a:rPr lang="ko-KR" altLang="en-US" sz="1200" b="0" i="0">
                <a:effectLst/>
              </a:rPr>
              <a:t>순환 신경망</a:t>
            </a:r>
            <a:r>
              <a:rPr lang="en-US" altLang="ko-KR" sz="1200" b="0" i="0">
                <a:effectLst/>
              </a:rPr>
              <a:t>(RNN, Recurrent Neural Network) - (1))</a:t>
            </a:r>
            <a:r>
              <a:rPr lang="en-US" altLang="ko-KR" sz="1200"/>
              <a:t>	</a:t>
            </a:r>
            <a:r>
              <a:rPr lang="en-US" altLang="ko-KR" sz="1400"/>
              <a:t>			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hlinkClick r:id="rId2"/>
              </a:rPr>
              <a:t>https://excelsior-cjh.tistory.com/183</a:t>
            </a:r>
            <a:r>
              <a:rPr lang="ko-KR" altLang="en-US" sz="1200"/>
              <a:t> </a:t>
            </a:r>
            <a:r>
              <a:rPr lang="en-US" altLang="ko-KR" sz="1200"/>
              <a:t>			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>
              <a:solidFill>
                <a:srgbClr val="000000"/>
              </a:solidFill>
              <a:effectLst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GAN </a:t>
            </a:r>
            <a:r>
              <a:rPr lang="ko-KR" altLang="en-US" sz="1400"/>
              <a:t>참고 사이트 </a:t>
            </a:r>
            <a:r>
              <a:rPr lang="en-US" altLang="ko-KR" sz="1200"/>
              <a:t>(</a:t>
            </a:r>
            <a:r>
              <a:rPr lang="en-US" altLang="ko-KR" sz="1200">
                <a:solidFill>
                  <a:srgbClr val="111111"/>
                </a:solidFill>
              </a:rPr>
              <a:t>[GAN] </a:t>
            </a:r>
            <a:r>
              <a:rPr lang="ko-KR" altLang="en-US" sz="1200">
                <a:solidFill>
                  <a:srgbClr val="111111"/>
                </a:solidFill>
              </a:rPr>
              <a:t>생성적 적대 신경망</a:t>
            </a:r>
            <a:r>
              <a:rPr lang="en-US" altLang="ko-KR" sz="1200">
                <a:solidFill>
                  <a:srgbClr val="111111"/>
                </a:solidFill>
              </a:rPr>
              <a:t>(GAN) </a:t>
            </a:r>
            <a:r>
              <a:rPr lang="ko-KR" altLang="en-US" sz="1200">
                <a:solidFill>
                  <a:srgbClr val="111111"/>
                </a:solidFill>
              </a:rPr>
              <a:t>쉽게 알아보기</a:t>
            </a:r>
            <a:r>
              <a:rPr lang="en-US" altLang="ko-KR" sz="120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000000"/>
                </a:solidFill>
                <a:effectLst/>
                <a:hlinkClick r:id="rId3"/>
              </a:rPr>
              <a:t>https://ebbnflow.tistory.com/167</a:t>
            </a:r>
            <a:r>
              <a:rPr lang="en-US" altLang="ko-KR" sz="120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200"/>
              <a:t>  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/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CNN </a:t>
            </a:r>
            <a:r>
              <a:rPr lang="ko-KR" altLang="en-US" sz="1400"/>
              <a:t>참고 사이트</a:t>
            </a:r>
            <a:r>
              <a:rPr lang="en-US" altLang="ko-KR" sz="1200"/>
              <a:t>(</a:t>
            </a:r>
            <a:r>
              <a:rPr lang="ko-KR" altLang="en-US" sz="1200"/>
              <a:t>딥러닝</a:t>
            </a:r>
            <a:r>
              <a:rPr lang="en-US" altLang="ko-KR" sz="1200"/>
              <a:t>-</a:t>
            </a:r>
            <a:r>
              <a:rPr lang="ko-KR" altLang="en-US" sz="1200"/>
              <a:t>모델</a:t>
            </a:r>
            <a:r>
              <a:rPr lang="en-US" altLang="ko-KR" sz="1200"/>
              <a:t>-CNN-Convolutional-Neural-Network-</a:t>
            </a:r>
            <a:r>
              <a:rPr lang="ko-KR" altLang="en-US" sz="1200"/>
              <a:t>설명</a:t>
            </a:r>
            <a:r>
              <a:rPr lang="en-US" altLang="ko-KR" sz="120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4"/>
              </a:rPr>
              <a:t>https://rubber-tree.tistory.com/entry/%EB%94%A5%EB%9F%AC%EB%8B%9D-%EB%AA%A8%EB%8D%B8-CNN-Convolutional-Neural-Network-%EC%84%A4%EB%AA%85</a:t>
            </a:r>
            <a:r>
              <a:rPr lang="en-US" altLang="ko-KR" sz="1200"/>
              <a:t> 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해외 </a:t>
            </a:r>
            <a:r>
              <a:rPr lang="en-US" altLang="ko-KR" sz="1400"/>
              <a:t>AI </a:t>
            </a:r>
            <a:r>
              <a:rPr lang="ko-KR" altLang="en-US" sz="1400"/>
              <a:t>기업 참고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5"/>
              </a:rPr>
              <a:t>https://www.codingworldnews.com/news/articleView.html?idxno=5872</a:t>
            </a:r>
            <a:r>
              <a:rPr lang="en-US" altLang="ko-KR" sz="1200"/>
              <a:t> 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데이터 경로 참고 소스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>
                <a:hlinkClick r:id="rId6"/>
              </a:rPr>
              <a:t>https://www.kaggle.com/code/taldanko/pytorch-cats-vs-dogs-cnn</a:t>
            </a:r>
            <a:endParaRPr lang="en-US" altLang="ko-KR" sz="1400"/>
          </a:p>
          <a:p>
            <a:pPr>
              <a:lnSpc>
                <a:spcPct val="150000"/>
              </a:lnSpc>
              <a:defRPr/>
            </a:pP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모델 컴파일</a:t>
            </a:r>
            <a:r>
              <a:rPr lang="en-US" altLang="ko-KR" sz="1400"/>
              <a:t>, train, validation generator </a:t>
            </a:r>
            <a:r>
              <a:rPr lang="ko-KR" altLang="en-US" sz="1400"/>
              <a:t>참고 소스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>
                <a:hlinkClick r:id="rId7"/>
              </a:rPr>
              <a:t>https://www.kaggle.com/code/dmitirycherezov/chollet-c-5-3-2</a:t>
            </a:r>
            <a:r>
              <a:rPr lang="en-US" altLang="ko-KR" sz="1400"/>
              <a:t>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7337FD-7982-E2DD-7806-2977BD7B1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 smtClean="0"/>
              <a:pPr lvl="0">
                <a:defRPr/>
              </a:pPr>
              <a:t>23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6884" y="222789"/>
            <a:ext cx="264527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책 대여 목록</a:t>
            </a:r>
            <a:endParaRPr lang="en-US" altLang="ko-KR" sz="2400"/>
          </a:p>
        </p:txBody>
      </p:sp>
      <p:sp>
        <p:nvSpPr>
          <p:cNvPr id="6" name="TextBox 5"/>
          <p:cNvSpPr txBox="1"/>
          <p:nvPr/>
        </p:nvSpPr>
        <p:spPr>
          <a:xfrm>
            <a:off x="3016262" y="1841757"/>
            <a:ext cx="45463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https://book.naver.com/bookdb/book_detail.nhn?bid=9344780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56556" y="1210529"/>
            <a:ext cx="5292229" cy="359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b="1" i="0" u="none" strike="noStrike">
                <a:solidFill>
                  <a:srgbClr val="000000"/>
                </a:solidFill>
                <a:effectLst/>
              </a:rPr>
              <a:t>인터랙티브 디벨로퍼 </a:t>
            </a:r>
            <a:r>
              <a:rPr lang="ko-KR" altLang="en-US" b="0" i="0" u="none" strike="noStrike">
                <a:solidFill>
                  <a:srgbClr val="61696C"/>
                </a:solidFill>
                <a:effectLst/>
              </a:rPr>
              <a:t>구글 엔지니어의 포트폴리오</a:t>
            </a:r>
            <a:endParaRPr lang="ko-KR" altLang="en-US" b="1" i="0">
              <a:solidFill>
                <a:srgbClr val="000000"/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07208" y="4075176"/>
            <a:ext cx="32727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http://www.yes24.com/Product/Goods/40211354</a:t>
            </a:r>
          </a:p>
        </p:txBody>
      </p:sp>
      <p:pic>
        <p:nvPicPr>
          <p:cNvPr id="3074" name="Picture 2" descr="보고서 마스터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639624" y="2109492"/>
            <a:ext cx="1473135" cy="2263138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6012026" y="3429000"/>
            <a:ext cx="3567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b="1" i="0">
                <a:solidFill>
                  <a:srgbClr val="333333"/>
                </a:solidFill>
                <a:effectLst/>
              </a:rPr>
              <a:t>보고서 마스터 </a:t>
            </a:r>
            <a:r>
              <a:rPr lang="en-US" altLang="ko-KR" b="0" i="0">
                <a:solidFill>
                  <a:srgbClr val="666666"/>
                </a:solidFill>
                <a:effectLst/>
              </a:rPr>
              <a:t>1PAGE</a:t>
            </a:r>
            <a:r>
              <a:rPr lang="ko-KR" altLang="en-US" b="0" i="0">
                <a:solidFill>
                  <a:srgbClr val="666666"/>
                </a:solidFill>
                <a:effectLst/>
              </a:rPr>
              <a:t>로 설득하라</a:t>
            </a:r>
            <a:endParaRPr lang="ko-KR" altLang="en-US" b="0" i="0">
              <a:solidFill>
                <a:srgbClr val="66666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67178" y="3798332"/>
            <a:ext cx="32584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0" i="0" u="none" strike="noStrike">
                <a:solidFill>
                  <a:srgbClr val="333333"/>
                </a:solidFill>
                <a:effectLst/>
                <a:hlinkClick r:id="rId3"/>
              </a:rPr>
              <a:t>이병주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, </a:t>
            </a:r>
            <a:r>
              <a:rPr lang="ko-KR" altLang="en-US" sz="1100" b="0" i="0" u="none" strike="noStrike">
                <a:solidFill>
                  <a:srgbClr val="333333"/>
                </a:solidFill>
                <a:effectLst/>
                <a:hlinkClick r:id="rId4"/>
              </a:rPr>
              <a:t>윤영돈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 저 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| </a:t>
            </a:r>
            <a:r>
              <a:rPr lang="ko-KR" altLang="en-US" sz="1100" b="0" i="0" u="none" strike="noStrike">
                <a:solidFill>
                  <a:srgbClr val="333333"/>
                </a:solidFill>
                <a:effectLst/>
              </a:rPr>
              <a:t>가디언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 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| 2017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년 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05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월 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18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일</a:t>
            </a:r>
            <a:endParaRPr lang="ko-KR" altLang="en-US" sz="1100"/>
          </a:p>
        </p:txBody>
      </p:sp>
      <p:pic>
        <p:nvPicPr>
          <p:cNvPr id="3076" name="Picture 4" descr="인터랙티브 디벨로퍼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79241" y="1150194"/>
            <a:ext cx="1819348" cy="2115521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3016262" y="1579861"/>
            <a:ext cx="29632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0" i="0" u="none" strike="noStrike">
                <a:solidFill>
                  <a:srgbClr val="333333"/>
                </a:solidFill>
                <a:effectLst/>
                <a:hlinkClick r:id="rId6"/>
              </a:rPr>
              <a:t>김종민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 저 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| </a:t>
            </a:r>
            <a:r>
              <a:rPr lang="ko-KR" altLang="en-US" sz="1100" b="0" i="0" u="none" strike="noStrike">
                <a:solidFill>
                  <a:srgbClr val="333333"/>
                </a:solidFill>
                <a:effectLst/>
              </a:rPr>
              <a:t>한빛미디어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 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| 2015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년 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08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월 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01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일</a:t>
            </a:r>
            <a:endParaRPr lang="ko-KR" altLang="en-US" sz="1100"/>
          </a:p>
        </p:txBody>
      </p:sp>
      <p:pic>
        <p:nvPicPr>
          <p:cNvPr id="1026" name="Picture 2" descr="컨설턴트가 알려주는 보고서 작성의 기술 with 파워포인트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79241" y="4205981"/>
            <a:ext cx="1819348" cy="215307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982160" y="4939299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i="0">
                <a:solidFill>
                  <a:srgbClr val="333333"/>
                </a:solidFill>
                <a:effectLst/>
              </a:rPr>
              <a:t>컨설턴트가 알려주는 보고서 작성의 기술 </a:t>
            </a:r>
            <a:r>
              <a:rPr lang="en-US" altLang="ko-KR" b="1" i="0">
                <a:solidFill>
                  <a:srgbClr val="333333"/>
                </a:solidFill>
                <a:effectLst/>
              </a:rPr>
              <a:t>with </a:t>
            </a:r>
            <a:r>
              <a:rPr lang="ko-KR" altLang="en-US" b="1" i="0">
                <a:solidFill>
                  <a:srgbClr val="333333"/>
                </a:solidFill>
                <a:effectLst/>
              </a:rPr>
              <a:t>파워포인트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016262" y="5260816"/>
            <a:ext cx="6094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0" i="0" u="none" strike="noStrike">
                <a:solidFill>
                  <a:srgbClr val="333333"/>
                </a:solidFill>
                <a:effectLst/>
                <a:hlinkClick r:id="rId8"/>
              </a:rPr>
              <a:t>홍장표</a:t>
            </a:r>
            <a:r>
              <a:rPr lang="ko-KR" altLang="en-US" sz="1200" b="0" i="0">
                <a:solidFill>
                  <a:srgbClr val="666666"/>
                </a:solidFill>
                <a:effectLst/>
              </a:rPr>
              <a:t> 저 </a:t>
            </a:r>
            <a:r>
              <a:rPr lang="en-US" altLang="ko-KR" sz="1200" b="0" i="0">
                <a:solidFill>
                  <a:srgbClr val="666666"/>
                </a:solidFill>
                <a:effectLst/>
              </a:rPr>
              <a:t>| </a:t>
            </a:r>
            <a:r>
              <a:rPr lang="ko-KR" altLang="en-US" sz="1200" b="0" i="0" u="none" strike="noStrike">
                <a:solidFill>
                  <a:srgbClr val="333333"/>
                </a:solidFill>
                <a:effectLst/>
              </a:rPr>
              <a:t>한빛미디어</a:t>
            </a:r>
            <a:r>
              <a:rPr lang="ko-KR" altLang="en-US" sz="1200" b="0" i="0">
                <a:solidFill>
                  <a:srgbClr val="666666"/>
                </a:solidFill>
                <a:effectLst/>
              </a:rPr>
              <a:t> </a:t>
            </a:r>
            <a:r>
              <a:rPr lang="en-US" altLang="ko-KR" sz="1200" b="0" i="0">
                <a:solidFill>
                  <a:srgbClr val="666666"/>
                </a:solidFill>
                <a:effectLst/>
              </a:rPr>
              <a:t>| 2015</a:t>
            </a:r>
            <a:r>
              <a:rPr lang="ko-KR" altLang="en-US" sz="1200" b="0" i="0">
                <a:solidFill>
                  <a:srgbClr val="666666"/>
                </a:solidFill>
                <a:effectLst/>
              </a:rPr>
              <a:t>년 </a:t>
            </a:r>
            <a:r>
              <a:rPr lang="en-US" altLang="ko-KR" sz="1200" b="0" i="0">
                <a:solidFill>
                  <a:srgbClr val="666666"/>
                </a:solidFill>
                <a:effectLst/>
              </a:rPr>
              <a:t>07</a:t>
            </a:r>
            <a:r>
              <a:rPr lang="ko-KR" altLang="en-US" sz="1200" b="0" i="0">
                <a:solidFill>
                  <a:srgbClr val="666666"/>
                </a:solidFill>
                <a:effectLst/>
              </a:rPr>
              <a:t>월 </a:t>
            </a:r>
            <a:r>
              <a:rPr lang="en-US" altLang="ko-KR" sz="1200" b="0" i="0">
                <a:solidFill>
                  <a:srgbClr val="666666"/>
                </a:solidFill>
                <a:effectLst/>
              </a:rPr>
              <a:t>20</a:t>
            </a:r>
            <a:r>
              <a:rPr lang="ko-KR" altLang="en-US" sz="1200" b="0" i="0">
                <a:solidFill>
                  <a:srgbClr val="666666"/>
                </a:solidFill>
                <a:effectLst/>
              </a:rPr>
              <a:t>일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3016262" y="5537815"/>
            <a:ext cx="60942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http://www.yes24.com/Product/Goods/19297760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F2915D-2449-1D2A-CF13-032207207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 smtClean="0"/>
              <a:pPr lvl="0">
                <a:defRPr/>
              </a:pPr>
              <a:t>24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11260" y="2727556"/>
            <a:ext cx="2569480" cy="1402888"/>
          </a:xfrm>
          <a:prstGeom prst="rect">
            <a:avLst/>
          </a:prstGeom>
        </p:spPr>
      </p:pic>
      <p:grpSp>
        <p:nvGrpSpPr>
          <p:cNvPr id="5" name="그룹 1002"/>
          <p:cNvGrpSpPr/>
          <p:nvPr/>
        </p:nvGrpSpPr>
        <p:grpSpPr>
          <a:xfrm>
            <a:off x="8488959" y="3290196"/>
            <a:ext cx="3250019" cy="2874036"/>
            <a:chOff x="11304181" y="4061341"/>
            <a:chExt cx="6171429" cy="4923935"/>
          </a:xfrm>
        </p:grpSpPr>
        <p:pic>
          <p:nvPicPr>
            <p:cNvPr id="6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304181" y="4061341"/>
              <a:ext cx="6171429" cy="4923935"/>
            </a:xfrm>
            <a:prstGeom prst="rect">
              <a:avLst/>
            </a:prstGeom>
          </p:spPr>
        </p:pic>
      </p:grpSp>
      <p:pic>
        <p:nvPicPr>
          <p:cNvPr id="7" name="Object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3022" y="5185967"/>
            <a:ext cx="3972296" cy="135478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31A272-F2A9-AFA5-47BF-28A2D9EA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460834" y="272921"/>
            <a:ext cx="5183806" cy="66498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/>
              <a:t>[</a:t>
            </a:r>
            <a:r>
              <a:rPr lang="ko-KR" altLang="en-US" sz="3200" b="1" dirty="0"/>
              <a:t>목차</a:t>
            </a:r>
            <a:r>
              <a:rPr lang="en-US" altLang="ko-KR" sz="3200" b="1" dirty="0"/>
              <a:t>]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0. </a:t>
            </a:r>
            <a:r>
              <a:rPr lang="en-US" altLang="ko-KR" sz="2000" dirty="0">
                <a:latin typeface="+mj-ea"/>
                <a:ea typeface="+mj-ea"/>
              </a:rPr>
              <a:t>CNN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detection cam </a:t>
            </a:r>
            <a:r>
              <a:rPr lang="ko-KR" altLang="en-US" sz="2000" dirty="0">
                <a:latin typeface="+mj-ea"/>
                <a:ea typeface="+mj-ea"/>
              </a:rPr>
              <a:t>진행상황</a:t>
            </a:r>
            <a:endParaRPr lang="en-US" altLang="ko-KR" sz="2000" dirty="0">
              <a:latin typeface="+mj-ea"/>
              <a:ea typeface="+mj-ea"/>
            </a:endParaRPr>
          </a:p>
          <a:p>
            <a:pPr lvl="0">
              <a:defRPr/>
            </a:pPr>
            <a:endParaRPr lang="en-US" altLang="ko-KR" sz="800" dirty="0"/>
          </a:p>
          <a:p>
            <a:pPr marL="342900" indent="-342900">
              <a:buAutoNum type="arabicPeriod"/>
              <a:defRPr/>
            </a:pPr>
            <a:r>
              <a:rPr lang="ko-KR" altLang="en-US" sz="2000" dirty="0"/>
              <a:t>서론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/>
              <a:t>조원소개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 sz="2000" dirty="0"/>
              <a:t>CNN detection cam </a:t>
            </a:r>
            <a:r>
              <a:rPr lang="ko-KR" altLang="en-US" sz="2000" dirty="0"/>
              <a:t>개발동기 및 목적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/>
              <a:t>국내 연구 현황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/>
              <a:t>문제점</a:t>
            </a:r>
            <a:r>
              <a:rPr lang="en-US" altLang="ko-KR" sz="2000" dirty="0"/>
              <a:t>,</a:t>
            </a:r>
            <a:r>
              <a:rPr lang="ko-KR" altLang="en-US" sz="2000" dirty="0"/>
              <a:t> 해결방안</a:t>
            </a:r>
          </a:p>
          <a:p>
            <a:pPr marL="342900" indent="-342900">
              <a:buAutoNum type="arabicPeriod"/>
              <a:defRPr/>
            </a:pPr>
            <a:r>
              <a:rPr lang="ko-KR" altLang="en-US" sz="2000" dirty="0"/>
              <a:t>본론 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 sz="2000" dirty="0"/>
              <a:t>CNN detection cam </a:t>
            </a:r>
            <a:r>
              <a:rPr lang="ko-KR" altLang="en-US" sz="2000" dirty="0"/>
              <a:t>구현환경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 sz="2000" dirty="0"/>
              <a:t>CNN detection cam </a:t>
            </a:r>
            <a:r>
              <a:rPr lang="ko-KR" altLang="en-US" sz="2000" dirty="0"/>
              <a:t>전체 시스템 구성도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 sz="2400" b="1" dirty="0">
                <a:highlight>
                  <a:srgbClr val="FFFF00"/>
                </a:highlight>
              </a:rPr>
              <a:t>CNN detection cam </a:t>
            </a:r>
            <a:r>
              <a:rPr lang="ko-KR" altLang="en-US" sz="2400" b="1" dirty="0">
                <a:highlight>
                  <a:srgbClr val="FFFF00"/>
                </a:highlight>
              </a:rPr>
              <a:t>구현내용</a:t>
            </a:r>
          </a:p>
          <a:p>
            <a:pPr marL="342900" indent="-342900">
              <a:buAutoNum type="arabicPeriod"/>
              <a:defRPr/>
            </a:pPr>
            <a:r>
              <a:rPr lang="ko-KR" altLang="en-US" sz="2000" dirty="0"/>
              <a:t>결론 및 향후 연구계획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/>
              <a:t>주간보고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/>
              <a:t>향후연구계획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/>
              <a:t>관련 기업 취업분야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/>
              <a:t>참고서적</a:t>
            </a:r>
          </a:p>
          <a:p>
            <a:pPr marL="914400" lvl="2" indent="0">
              <a:buNone/>
              <a:defRPr/>
            </a:pPr>
            <a:r>
              <a:rPr lang="en-US" altLang="ko-KR" sz="2000" dirty="0"/>
              <a:t>-</a:t>
            </a:r>
            <a:r>
              <a:rPr lang="ko-KR" altLang="en-US" sz="2000" dirty="0"/>
              <a:t>관련 사이트</a:t>
            </a:r>
            <a:r>
              <a:rPr lang="en-US" altLang="ko-KR" sz="2000" dirty="0"/>
              <a:t>,</a:t>
            </a:r>
            <a:r>
              <a:rPr lang="ko-KR" altLang="en-US" sz="2000" dirty="0"/>
              <a:t> 책</a:t>
            </a:r>
          </a:p>
          <a:p>
            <a:pPr marL="914400" lvl="2" indent="0">
              <a:buNone/>
              <a:defRPr/>
            </a:pPr>
            <a:r>
              <a:rPr lang="en-US" altLang="ko-KR" sz="2000" dirty="0"/>
              <a:t>-</a:t>
            </a:r>
            <a:r>
              <a:rPr lang="ko-KR" altLang="en-US" sz="2000" dirty="0"/>
              <a:t>책 대여 목록</a:t>
            </a:r>
          </a:p>
          <a:p>
            <a:pPr marL="457200" lvl="1" indent="0">
              <a:buNone/>
              <a:defRPr/>
            </a:pPr>
            <a:r>
              <a:rPr lang="ko-KR" altLang="en-US" sz="2000" dirty="0"/>
              <a:t>	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ED61FF-EB56-2E8D-503E-18F4C8729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 smtClean="0"/>
              <a:pPr lvl="0">
                <a:defRPr/>
              </a:pPr>
              <a:t>3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테이블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05229" y="4343774"/>
            <a:ext cx="1154568" cy="163357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1" name="그림 30" descr="텍스트, 영수증, 스크린샷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44029" y="4343774"/>
            <a:ext cx="1154568" cy="163357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9" name="그림 28" descr="테이블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852223" y="790787"/>
            <a:ext cx="1118897" cy="158310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7" name="그림 26" descr="텍스트, 영수증, 스크린샷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24791" y="792513"/>
            <a:ext cx="1118897" cy="158310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2" name="그림 21" descr="테이블이(가) 표시된 사진  자동 생성된 설명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76592" y="4343773"/>
            <a:ext cx="1154568" cy="163357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36884" y="222789"/>
            <a:ext cx="4345606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/>
              <a:t>0.CNN</a:t>
            </a:r>
            <a:r>
              <a:rPr lang="ko-KR" altLang="en-US" sz="2400" dirty="0"/>
              <a:t> </a:t>
            </a:r>
            <a:r>
              <a:rPr lang="en-US" altLang="ko-KR" sz="2400" dirty="0"/>
              <a:t>detection cam </a:t>
            </a:r>
            <a:r>
              <a:rPr lang="ko-KR" altLang="en-US" sz="2400" dirty="0"/>
              <a:t>진행상황</a:t>
            </a:r>
          </a:p>
        </p:txBody>
      </p:sp>
      <p:sp>
        <p:nvSpPr>
          <p:cNvPr id="2" name="화살표: 오른쪽 1"/>
          <p:cNvSpPr/>
          <p:nvPr/>
        </p:nvSpPr>
        <p:spPr>
          <a:xfrm>
            <a:off x="153829" y="3104147"/>
            <a:ext cx="11852209" cy="46166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5114" y="3506550"/>
            <a:ext cx="249418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latin typeface="+mn-ea"/>
              </a:rPr>
              <a:t>[2</a:t>
            </a:r>
            <a:r>
              <a:rPr lang="ko-KR" altLang="en-US" sz="1400" b="1" dirty="0">
                <a:latin typeface="+mn-ea"/>
              </a:rPr>
              <a:t>주차</a:t>
            </a:r>
            <a:r>
              <a:rPr lang="en-US" altLang="ko-KR" sz="1400" b="1" dirty="0">
                <a:latin typeface="+mn-ea"/>
              </a:rPr>
              <a:t>] 3/14~3/20 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▶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인 가구를 위한 이상행동 </a:t>
            </a:r>
          </a:p>
          <a:p>
            <a:pPr lvl="0">
              <a:defRPr/>
            </a:pPr>
            <a:r>
              <a:rPr lang="ko-KR" altLang="en-US" sz="1400" dirty="0">
                <a:latin typeface="+mn-ea"/>
              </a:rPr>
              <a:t>    감지 </a:t>
            </a:r>
            <a:r>
              <a:rPr lang="en-US" altLang="ko-KR" sz="1400" dirty="0">
                <a:latin typeface="+mn-ea"/>
              </a:rPr>
              <a:t>CCTV </a:t>
            </a:r>
            <a:r>
              <a:rPr lang="ko-KR" altLang="en-US" sz="1400" dirty="0">
                <a:latin typeface="+mn-ea"/>
              </a:rPr>
              <a:t>프로그램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28888" y="2447448"/>
            <a:ext cx="25815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latin typeface="+mn-ea"/>
              </a:rPr>
              <a:t>[3</a:t>
            </a:r>
            <a:r>
              <a:rPr lang="ko-KR" altLang="en-US" sz="1400" b="1" dirty="0">
                <a:latin typeface="+mn-ea"/>
              </a:rPr>
              <a:t>주차</a:t>
            </a:r>
            <a:r>
              <a:rPr lang="en-US" altLang="ko-KR" sz="1400" b="1" dirty="0">
                <a:latin typeface="+mn-ea"/>
              </a:rPr>
              <a:t>] 3/21~3/27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▶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전동킥보드</a:t>
            </a:r>
            <a:r>
              <a:rPr lang="ko-KR" altLang="en-US" sz="1400" dirty="0">
                <a:latin typeface="+mn-ea"/>
              </a:rPr>
              <a:t> 불법 주행 감지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▶ </a:t>
            </a:r>
            <a:r>
              <a:rPr lang="ko-KR" altLang="en-US" sz="1400" dirty="0">
                <a:latin typeface="+mn-ea"/>
              </a:rPr>
              <a:t>프로그램으로 주제변경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44208" y="3473667"/>
            <a:ext cx="23762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latin typeface="+mn-ea"/>
              </a:rPr>
              <a:t>[4</a:t>
            </a:r>
            <a:r>
              <a:rPr lang="ko-KR" altLang="en-US" sz="1400" b="1" dirty="0">
                <a:latin typeface="+mn-ea"/>
              </a:rPr>
              <a:t>주차</a:t>
            </a:r>
            <a:r>
              <a:rPr lang="en-US" altLang="ko-KR" sz="1400" b="1" dirty="0">
                <a:latin typeface="+mn-ea"/>
              </a:rPr>
              <a:t>] 3/28~4/3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▶</a:t>
            </a:r>
            <a:r>
              <a:rPr lang="ko-KR" altLang="en-US" sz="1400" dirty="0">
                <a:latin typeface="+mn-ea"/>
              </a:rPr>
              <a:t>데이터셋 수집 방법 회의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▶</a:t>
            </a:r>
            <a:r>
              <a:rPr lang="ko-KR" altLang="en-US" sz="1400" dirty="0" err="1">
                <a:latin typeface="+mn-ea"/>
              </a:rPr>
              <a:t>간트차트</a:t>
            </a:r>
            <a:r>
              <a:rPr lang="ko-KR" altLang="en-US" sz="1400" dirty="0">
                <a:latin typeface="+mn-ea"/>
              </a:rPr>
              <a:t> 작성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76592" y="3457257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45795" y="2440399"/>
            <a:ext cx="8309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44029" y="3452887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545413" y="2431344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41726" y="2442071"/>
            <a:ext cx="42118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latin typeface="+mn-ea"/>
              </a:rPr>
              <a:t>[5</a:t>
            </a:r>
            <a:r>
              <a:rPr lang="ko-KR" altLang="en-US" sz="1400" b="1" dirty="0">
                <a:latin typeface="+mn-ea"/>
              </a:rPr>
              <a:t>주차</a:t>
            </a:r>
            <a:r>
              <a:rPr lang="en-US" altLang="ko-KR" sz="1400" b="1" dirty="0">
                <a:latin typeface="+mn-ea"/>
              </a:rPr>
              <a:t>] 4/4~4/10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▶</a:t>
            </a:r>
            <a:r>
              <a:rPr lang="ko-KR" altLang="en-US" sz="1400" dirty="0">
                <a:latin typeface="+mn-ea"/>
              </a:rPr>
              <a:t>알고리즘 회의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▶</a:t>
            </a:r>
            <a:r>
              <a:rPr lang="ko-KR" altLang="en-US" sz="1400" dirty="0">
                <a:latin typeface="+mn-ea"/>
              </a:rPr>
              <a:t>데이터 수집 시작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 err="1">
                <a:latin typeface="+mn-ea"/>
              </a:rPr>
              <a:t>웹크롤링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데이터셋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직접 촬영</a:t>
            </a:r>
            <a:r>
              <a:rPr lang="en-US" altLang="ko-KR" sz="1400" dirty="0">
                <a:latin typeface="+mn-ea"/>
              </a:rPr>
              <a:t>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44401" y="3438805"/>
            <a:ext cx="46475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latin typeface="+mn-ea"/>
              </a:rPr>
              <a:t>[6</a:t>
            </a:r>
            <a:r>
              <a:rPr lang="ko-KR" altLang="en-US" sz="1400" b="1" dirty="0">
                <a:latin typeface="+mn-ea"/>
              </a:rPr>
              <a:t>주차</a:t>
            </a:r>
            <a:r>
              <a:rPr lang="en-US" altLang="ko-KR" sz="1400" b="1" dirty="0">
                <a:latin typeface="+mn-ea"/>
              </a:rPr>
              <a:t>] 4/11~4/17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▶</a:t>
            </a:r>
            <a:r>
              <a:rPr lang="ko-KR" altLang="en-US" sz="1400" dirty="0">
                <a:latin typeface="+mn-ea"/>
              </a:rPr>
              <a:t>데이터 수집 방법 변경 후 데이터 수집 시작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데이터셋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▶</a:t>
            </a:r>
            <a:r>
              <a:rPr lang="ko-KR" altLang="en-US" sz="1400" dirty="0">
                <a:latin typeface="+mn-ea"/>
              </a:rPr>
              <a:t>인공지능 알고리즘 구현 시작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▶</a:t>
            </a:r>
            <a:r>
              <a:rPr lang="ko-KR" altLang="en-US" sz="1400" dirty="0">
                <a:latin typeface="+mn-ea"/>
              </a:rPr>
              <a:t>필요 물품 구매 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448088" y="3440329"/>
            <a:ext cx="96313" cy="91477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3830" y="6449758"/>
            <a:ext cx="4213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>
                <a:latin typeface="+mn-ea"/>
              </a:rPr>
              <a:t>깃허브 주소 </a:t>
            </a:r>
            <a:r>
              <a:rPr lang="en-US" altLang="ko-KR" sz="1100">
                <a:latin typeface="+mn-ea"/>
              </a:rPr>
              <a:t>: </a:t>
            </a:r>
            <a:r>
              <a:rPr lang="ko-KR" altLang="en-US" sz="1100">
                <a:latin typeface="+mn-ea"/>
                <a:hlinkClick r:id="rId8"/>
              </a:rPr>
              <a:t>https://github.com/JEONEUNMIN/capstone_04</a:t>
            </a:r>
            <a:r>
              <a:rPr lang="ko-KR" altLang="en-US" sz="1100">
                <a:latin typeface="+mn-ea"/>
              </a:rPr>
              <a:t> </a:t>
            </a:r>
          </a:p>
        </p:txBody>
      </p:sp>
      <p:pic>
        <p:nvPicPr>
          <p:cNvPr id="7" name="그림 6" descr="테이블이(가) 표시된 사진  자동 생성된 설명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545413" y="793804"/>
            <a:ext cx="1118897" cy="158310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9" name="그림 8" descr="테이블이(가) 표시된 사진  자동 생성된 설명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672845" y="793804"/>
            <a:ext cx="1118897" cy="158310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1" name="그림 10" descr="테이블이(가) 표시된 사진  자동 생성된 설명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448088" y="4513553"/>
            <a:ext cx="1154567" cy="163357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3" name="그림 12" descr="테이블이(가) 표시된 사진  자동 생성된 설명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620215" y="4513553"/>
            <a:ext cx="1154567" cy="163357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7" name="그림 16" descr="테이블이(가) 표시된 사진  자동 생성된 설명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792342" y="4513552"/>
            <a:ext cx="1154567" cy="163357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41" name="TextBox 35"/>
          <p:cNvSpPr txBox="1"/>
          <p:nvPr/>
        </p:nvSpPr>
        <p:spPr>
          <a:xfrm>
            <a:off x="9036897" y="2256259"/>
            <a:ext cx="27378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Malgun Gothic Semilight" panose="020B0502040204020203" pitchFamily="50" charset="-127"/>
              </a:rPr>
              <a:t>[7</a:t>
            </a: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Malgun Gothic Semilight" panose="020B0502040204020203" pitchFamily="50" charset="-127"/>
              </a:rPr>
              <a:t>주차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Malgun Gothic Semilight" panose="020B0502040204020203" pitchFamily="50" charset="-127"/>
              </a:rPr>
              <a:t>] 4/18</a:t>
            </a: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Malgun Gothic Semilight" panose="020B0502040204020203" pitchFamily="50" charset="-127"/>
              </a:rPr>
              <a:t> 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Malgun Gothic Semilight" panose="020B0502040204020203" pitchFamily="50" charset="-127"/>
              </a:rPr>
              <a:t>~</a:t>
            </a: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Malgun Gothic Semilight" panose="020B0502040204020203" pitchFamily="50" charset="-127"/>
              </a:rPr>
              <a:t> 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Malgun Gothic Semilight" panose="020B0502040204020203" pitchFamily="50" charset="-127"/>
              </a:rPr>
              <a:t>4/24</a:t>
            </a:r>
            <a:endParaRPr lang="en-US" altLang="ko-KR" sz="1400" dirty="0">
              <a:latin typeface="+mn-ea"/>
              <a:cs typeface="Malgun Gothic Semilight" panose="020B0502040204020203" pitchFamily="50" charset="-127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Malgun Gothic Semilight" panose="020B0502040204020203" pitchFamily="50" charset="-127"/>
              </a:rPr>
              <a:t>▶ 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Malgun Gothic Semilight" panose="020B0502040204020203" pitchFamily="50" charset="-127"/>
              </a:rPr>
              <a:t>인공지능 모델 정확도 수정</a:t>
            </a:r>
            <a:endParaRPr kumimoji="0" lang="en-US" altLang="ko-KR" sz="1400" b="0" i="0" u="none" strike="noStrike" kern="1200" cap="none" spc="0" normalizeH="0" baseline="0" dirty="0">
              <a:solidFill>
                <a:srgbClr val="000000"/>
              </a:solidFill>
              <a:latin typeface="+mn-ea"/>
              <a:cs typeface="Malgun Gothic Semilight" panose="020B0502040204020203" pitchFamily="50" charset="-127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Malgun Gothic Semilight" panose="020B0502040204020203" pitchFamily="50" charset="-127"/>
              </a:rPr>
              <a:t>▶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cs typeface="Malgun Gothic Semilight" panose="020B0502040204020203" pitchFamily="50" charset="-127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  <a:cs typeface="Malgun Gothic Semilight" panose="020B0502040204020203" pitchFamily="50" charset="-127"/>
              </a:rPr>
              <a:t>라즈베리파이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cs typeface="Malgun Gothic Semilight" panose="020B0502040204020203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cs typeface="Malgun Gothic Semilight" panose="020B0502040204020203" pitchFamily="50" charset="-127"/>
              </a:rPr>
              <a:t>OS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cs typeface="Malgun Gothic Semilight" panose="020B0502040204020203" pitchFamily="50" charset="-127"/>
              </a:rPr>
              <a:t>설치</a:t>
            </a:r>
            <a:endParaRPr lang="en-US" altLang="ko-KR" sz="1400" dirty="0">
              <a:solidFill>
                <a:srgbClr val="000000"/>
              </a:solidFill>
              <a:latin typeface="+mn-ea"/>
              <a:cs typeface="Malgun Gothic Semilight" panose="020B0502040204020203" pitchFamily="50" charset="-127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lang="en-US" altLang="ko-KR" sz="1400" b="0" i="0" u="none" strike="noStrike" dirty="0">
                <a:solidFill>
                  <a:srgbClr val="000000"/>
                </a:solidFill>
                <a:latin typeface="+mn-ea"/>
                <a:cs typeface="Malgun Gothic Semilight" panose="020B0502040204020203" pitchFamily="50" charset="-127"/>
              </a:rPr>
              <a:t>    (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latin typeface="+mn-ea"/>
                <a:cs typeface="Malgun Gothic Semilight" panose="020B0502040204020203" pitchFamily="50" charset="-127"/>
              </a:rPr>
              <a:t>Jupyter</a:t>
            </a:r>
            <a:r>
              <a:rPr lang="en-US" altLang="ko-KR" sz="1400" b="0" i="0" u="none" strike="noStrike" dirty="0">
                <a:solidFill>
                  <a:srgbClr val="000000"/>
                </a:solidFill>
                <a:latin typeface="+mn-ea"/>
                <a:cs typeface="Malgun Gothic Semilight" panose="020B0502040204020203" pitchFamily="50" charset="-127"/>
              </a:rPr>
              <a:t> Notebook </a:t>
            </a:r>
            <a:r>
              <a:rPr lang="ko-KR" altLang="en-US" sz="1400" b="0" i="0" u="none" strike="noStrike" dirty="0">
                <a:solidFill>
                  <a:srgbClr val="000000"/>
                </a:solidFill>
                <a:latin typeface="+mn-ea"/>
                <a:cs typeface="Malgun Gothic Semilight" panose="020B0502040204020203" pitchFamily="50" charset="-127"/>
              </a:rPr>
              <a:t>연동</a:t>
            </a:r>
            <a:r>
              <a:rPr lang="en-US" altLang="ko-KR" sz="1400" b="0" i="0" u="none" strike="noStrike" dirty="0">
                <a:solidFill>
                  <a:srgbClr val="000000"/>
                </a:solidFill>
                <a:latin typeface="+mn-ea"/>
                <a:cs typeface="Malgun Gothic Semilight" panose="020B0502040204020203" pitchFamily="50" charset="-127"/>
              </a:rPr>
              <a:t>)</a:t>
            </a:r>
            <a:endParaRPr lang="en-US" altLang="ko-KR" sz="1400" b="0" i="0" u="none" strike="noStrike" dirty="0">
              <a:latin typeface="+mn-ea"/>
              <a:cs typeface="Malgun Gothic Semilight" panose="020B0502040204020203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661538" y="500669"/>
            <a:ext cx="1263852" cy="158310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8925390" y="502186"/>
            <a:ext cx="1221853" cy="158159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0159998" y="500669"/>
            <a:ext cx="1221853" cy="159095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89B7EF-56BC-4A06-C362-BE2E6980B130}"/>
              </a:ext>
            </a:extLst>
          </p:cNvPr>
          <p:cNvSpPr/>
          <p:nvPr/>
        </p:nvSpPr>
        <p:spPr>
          <a:xfrm>
            <a:off x="8932049" y="2326185"/>
            <a:ext cx="96313" cy="88418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413B30-A89F-7787-BAD5-1C9DA50C7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 smtClean="0">
                <a:latin typeface="+mn-ea"/>
              </a:rPr>
              <a:pPr lvl="0">
                <a:defRPr/>
              </a:pPr>
              <a:t>4</a:t>
            </a:fld>
            <a:endParaRPr lang="ko-KR" altLang="en-US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6884" y="222789"/>
            <a:ext cx="4345606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/>
              <a:t>0.CNN</a:t>
            </a:r>
            <a:r>
              <a:rPr lang="ko-KR" altLang="en-US" sz="2400" dirty="0"/>
              <a:t> </a:t>
            </a:r>
            <a:r>
              <a:rPr lang="en-US" altLang="ko-KR" sz="2400" dirty="0"/>
              <a:t>detection cam </a:t>
            </a:r>
            <a:r>
              <a:rPr lang="ko-KR" altLang="en-US" sz="2400" dirty="0"/>
              <a:t>진행상황</a:t>
            </a:r>
          </a:p>
        </p:txBody>
      </p:sp>
      <p:sp>
        <p:nvSpPr>
          <p:cNvPr id="2" name="화살표: 오른쪽 1"/>
          <p:cNvSpPr/>
          <p:nvPr/>
        </p:nvSpPr>
        <p:spPr>
          <a:xfrm>
            <a:off x="153829" y="3104147"/>
            <a:ext cx="11852209" cy="46166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3830" y="6449758"/>
            <a:ext cx="4213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깃허브 주소 </a:t>
            </a:r>
            <a:r>
              <a:rPr lang="en-US" altLang="ko-KR" sz="1100"/>
              <a:t>: </a:t>
            </a:r>
            <a:r>
              <a:rPr lang="ko-KR" altLang="en-US" sz="1100">
                <a:hlinkClick r:id="rId3"/>
              </a:rPr>
              <a:t>https://github.com/JEONEUNMIN/capstone_04</a:t>
            </a:r>
            <a:r>
              <a:rPr lang="ko-KR" altLang="en-US" sz="1100"/>
              <a:t> </a:t>
            </a:r>
          </a:p>
        </p:txBody>
      </p:sp>
      <p:sp>
        <p:nvSpPr>
          <p:cNvPr id="46" name="TextBox 35"/>
          <p:cNvSpPr txBox="1"/>
          <p:nvPr/>
        </p:nvSpPr>
        <p:spPr>
          <a:xfrm>
            <a:off x="373720" y="3519016"/>
            <a:ext cx="20297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Times New Roman"/>
              </a:rPr>
              <a:t>[8</a:t>
            </a: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맑은 고딕"/>
              </a:rPr>
              <a:t>주차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Times New Roman"/>
              </a:rPr>
              <a:t>] 4/25</a:t>
            </a: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Times New Roman"/>
              </a:rPr>
              <a:t>~</a:t>
            </a: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Times New Roman"/>
              </a:rPr>
              <a:t> 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Times New Roman"/>
              </a:rPr>
              <a:t>5/1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▶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맑은 고딕"/>
              </a:rPr>
              <a:t>중간고사 준비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3757930-92CF-1B32-C683-D378A4AF5700}"/>
              </a:ext>
            </a:extLst>
          </p:cNvPr>
          <p:cNvSpPr/>
          <p:nvPr/>
        </p:nvSpPr>
        <p:spPr>
          <a:xfrm>
            <a:off x="277407" y="3456016"/>
            <a:ext cx="96313" cy="5862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D6D7585-0B41-BD00-D402-1A2ED5F9FCCE}"/>
              </a:ext>
            </a:extLst>
          </p:cNvPr>
          <p:cNvSpPr/>
          <p:nvPr/>
        </p:nvSpPr>
        <p:spPr>
          <a:xfrm>
            <a:off x="1340206" y="2148851"/>
            <a:ext cx="96313" cy="10670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  <a:cs typeface="+mn-cs"/>
            </a:endParaRPr>
          </a:p>
        </p:txBody>
      </p:sp>
      <p:sp>
        <p:nvSpPr>
          <p:cNvPr id="49" name="TextBox 35">
            <a:extLst>
              <a:ext uri="{FF2B5EF4-FFF2-40B4-BE49-F238E27FC236}">
                <a16:creationId xmlns:a16="http://schemas.microsoft.com/office/drawing/2014/main" id="{0C88C2A1-E3E7-0079-DF3F-8B130B500489}"/>
              </a:ext>
            </a:extLst>
          </p:cNvPr>
          <p:cNvSpPr txBox="1"/>
          <p:nvPr/>
        </p:nvSpPr>
        <p:spPr>
          <a:xfrm>
            <a:off x="1436519" y="2069830"/>
            <a:ext cx="383786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Times New Roman"/>
              </a:rPr>
              <a:t>[9</a:t>
            </a: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맑은 고딕"/>
              </a:rPr>
              <a:t>주차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Times New Roman"/>
              </a:rPr>
              <a:t>]  5/2 ~ 5/8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▶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라즈베리파이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개발환경 구축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▶ 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맑은 고딕"/>
              </a:rPr>
              <a:t>카메라 모듈 부착</a:t>
            </a:r>
            <a:endParaRPr kumimoji="0" lang="en-US" altLang="ko-KR" sz="1400" b="0" i="0" u="none" strike="noStrike" kern="1200" cap="none" spc="0" normalizeH="0" baseline="0" dirty="0">
              <a:solidFill>
                <a:srgbClr val="000000"/>
              </a:solidFill>
              <a:latin typeface="+mn-ea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▶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학습 데이터 셋 정제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▶ 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rgbClr val="000000"/>
                </a:solidFill>
                <a:latin typeface="+mn-ea"/>
              </a:rPr>
              <a:t>과제비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 정산서 제출</a:t>
            </a:r>
            <a:endParaRPr kumimoji="0" lang="ko-KR" altLang="en-US" sz="1400" b="0" i="0" u="none" strike="noStrike" kern="1200" cap="none" spc="0" normalizeH="0" baseline="0" dirty="0">
              <a:solidFill>
                <a:srgbClr val="000000"/>
              </a:solidFill>
              <a:latin typeface="+mn-ea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0" i="0" u="none" strike="noStrike" kern="1200" cap="none" spc="0" normalizeH="0" baseline="0" dirty="0">
              <a:solidFill>
                <a:srgbClr val="000000"/>
              </a:solidFill>
              <a:latin typeface="+mn-ea"/>
              <a:cs typeface="맑은 고딕"/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D3FEE102-117B-8159-05E9-1D5AE2D208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206" y="747746"/>
            <a:ext cx="909700" cy="128660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F84886C0-59BA-1C91-D109-7902569BA9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906" y="747746"/>
            <a:ext cx="909700" cy="128660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E072D379-A0F9-84DA-3018-F4B7997BB4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606" y="747742"/>
            <a:ext cx="909700" cy="128660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C88F354-FDD1-B3DD-856E-783EABEA9363}"/>
              </a:ext>
            </a:extLst>
          </p:cNvPr>
          <p:cNvSpPr/>
          <p:nvPr/>
        </p:nvSpPr>
        <p:spPr>
          <a:xfrm>
            <a:off x="2869847" y="3461472"/>
            <a:ext cx="96313" cy="106919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  <a:cs typeface="+mn-cs"/>
            </a:endParaRPr>
          </a:p>
        </p:txBody>
      </p:sp>
      <p:sp>
        <p:nvSpPr>
          <p:cNvPr id="45" name="TextBox 35">
            <a:extLst>
              <a:ext uri="{FF2B5EF4-FFF2-40B4-BE49-F238E27FC236}">
                <a16:creationId xmlns:a16="http://schemas.microsoft.com/office/drawing/2014/main" id="{190D1648-5FF3-C84A-AFBF-FA0974F6462D}"/>
              </a:ext>
            </a:extLst>
          </p:cNvPr>
          <p:cNvSpPr txBox="1"/>
          <p:nvPr/>
        </p:nvSpPr>
        <p:spPr>
          <a:xfrm>
            <a:off x="2966160" y="3519016"/>
            <a:ext cx="30789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Times New Roman"/>
              </a:rPr>
              <a:t>[10</a:t>
            </a: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맑은 고딕"/>
              </a:rPr>
              <a:t>주차</a:t>
            </a: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  <a:latin typeface="+mn-ea"/>
                <a:cs typeface="Times New Roman"/>
              </a:rPr>
              <a:t>]  5/9 ~ 5/15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▶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라즈베리파이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개발환경 재구축 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▶ CNN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모델 전체적 수정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▶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라즈베리파이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sd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카드 교체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413B30-A89F-7787-BAD5-1C9DA50C7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 smtClean="0"/>
              <a:pPr lvl="0">
                <a:defRPr/>
              </a:pPr>
              <a:t>5</a:t>
            </a:fld>
            <a:endParaRPr lang="ko-KR" altLang="en-US" dirty="0"/>
          </a:p>
        </p:txBody>
      </p:sp>
      <p:pic>
        <p:nvPicPr>
          <p:cNvPr id="23" name="그림 22" descr="테이블이(가) 표시된 사진&#10;&#10;자동 생성된 설명">
            <a:extLst>
              <a:ext uri="{FF2B5EF4-FFF2-40B4-BE49-F238E27FC236}">
                <a16:creationId xmlns:a16="http://schemas.microsoft.com/office/drawing/2014/main" id="{5B011261-35D4-230A-AD3E-1095A37D7A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47" y="4610467"/>
            <a:ext cx="1023635" cy="144774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5" name="그림 24" descr="테이블이(가) 표시된 사진&#10;&#10;자동 생성된 설명">
            <a:extLst>
              <a:ext uri="{FF2B5EF4-FFF2-40B4-BE49-F238E27FC236}">
                <a16:creationId xmlns:a16="http://schemas.microsoft.com/office/drawing/2014/main" id="{0B6E27C5-75E6-027A-394D-82698BAC1A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482" y="4609689"/>
            <a:ext cx="1024049" cy="144832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8" name="그림 27" descr="테이블이(가) 표시된 사진&#10;&#10;자동 생성된 설명">
            <a:extLst>
              <a:ext uri="{FF2B5EF4-FFF2-40B4-BE49-F238E27FC236}">
                <a16:creationId xmlns:a16="http://schemas.microsoft.com/office/drawing/2014/main" id="{8924316A-EA5E-54D8-24FB-AF03B8DE3BD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117" y="4609689"/>
            <a:ext cx="1024050" cy="144832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1" name="TextBox 35">
            <a:extLst>
              <a:ext uri="{FF2B5EF4-FFF2-40B4-BE49-F238E27FC236}">
                <a16:creationId xmlns:a16="http://schemas.microsoft.com/office/drawing/2014/main" id="{6ABAD26C-8148-79FF-06BF-F4FF04943E21}"/>
              </a:ext>
            </a:extLst>
          </p:cNvPr>
          <p:cNvSpPr txBox="1"/>
          <p:nvPr/>
        </p:nvSpPr>
        <p:spPr>
          <a:xfrm>
            <a:off x="6696856" y="1969083"/>
            <a:ext cx="52949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  <a:cs typeface="Times New Roman"/>
              </a:rPr>
              <a:t>[11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  <a:cs typeface="맑은 고딕"/>
              </a:rPr>
              <a:t>주차</a:t>
            </a:r>
            <a:r>
              <a:rPr kumimoji="0" lang="en-US" altLang="ko-KR" b="1" i="0" u="none" strike="noStrike" kern="1200" cap="none" spc="0" normalizeH="0" baseline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  <a:cs typeface="Times New Roman"/>
              </a:rPr>
              <a:t>]  5/16 ~ 5/22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▶ SD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카드 교체 및 </a:t>
            </a:r>
            <a:r>
              <a:rPr kumimoji="0" lang="ko-KR" altLang="en-US" b="0" i="0" u="none" strike="noStrike" kern="1200" cap="none" spc="0" normalizeH="0" baseline="0" dirty="0" err="1">
                <a:solidFill>
                  <a:srgbClr val="000000"/>
                </a:solidFill>
                <a:latin typeface="+mn-ea"/>
              </a:rPr>
              <a:t>라즈베리파이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 환경 재설정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▶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도로 이미지 데이터셋 변경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▶ </a:t>
            </a:r>
            <a:r>
              <a:rPr kumimoji="0" lang="ko-KR" altLang="en-US" b="0" i="0" u="none" strike="noStrike" kern="1200" cap="none" spc="0" normalizeH="0" baseline="0" dirty="0" err="1">
                <a:solidFill>
                  <a:srgbClr val="000000"/>
                </a:solidFill>
                <a:latin typeface="+mn-ea"/>
              </a:rPr>
              <a:t>라즈베리파이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+mn-ea"/>
              </a:rPr>
              <a:t> 촬영 이미지로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이미지 구분 가능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84776A5-F5C0-85B0-7014-5E7D32A2A6A2}"/>
              </a:ext>
            </a:extLst>
          </p:cNvPr>
          <p:cNvSpPr/>
          <p:nvPr/>
        </p:nvSpPr>
        <p:spPr>
          <a:xfrm>
            <a:off x="6557073" y="2059492"/>
            <a:ext cx="139783" cy="114899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  <a:cs typeface="+mn-cs"/>
            </a:endParaRPr>
          </a:p>
        </p:txBody>
      </p:sp>
      <p:pic>
        <p:nvPicPr>
          <p:cNvPr id="20" name="그래픽 19" descr="배지 체크 표시1 단색으로 채워진">
            <a:extLst>
              <a:ext uri="{FF2B5EF4-FFF2-40B4-BE49-F238E27FC236}">
                <a16:creationId xmlns:a16="http://schemas.microsoft.com/office/drawing/2014/main" id="{3486FD9C-97A7-FEA5-024F-6259E12C50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1925" y="1555706"/>
            <a:ext cx="675694" cy="67569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0006439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6884" y="222789"/>
            <a:ext cx="216918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서론</a:t>
            </a:r>
            <a:r>
              <a:rPr lang="en-US" altLang="ko-KR"/>
              <a:t> </a:t>
            </a:r>
            <a:r>
              <a:rPr lang="en-US" altLang="ko-KR" sz="2400"/>
              <a:t>- </a:t>
            </a:r>
            <a:r>
              <a:rPr lang="ko-KR" altLang="en-US" sz="2400"/>
              <a:t>조원소개</a:t>
            </a:r>
            <a:endParaRPr lang="en-US" altLang="ko-KR" sz="2400"/>
          </a:p>
        </p:txBody>
      </p:sp>
      <p:grpSp>
        <p:nvGrpSpPr>
          <p:cNvPr id="7" name="그룹 1004"/>
          <p:cNvGrpSpPr/>
          <p:nvPr/>
        </p:nvGrpSpPr>
        <p:grpSpPr>
          <a:xfrm>
            <a:off x="1163168" y="1474229"/>
            <a:ext cx="1620000" cy="1620000"/>
            <a:chOff x="5189923" y="3058555"/>
            <a:chExt cx="2110880" cy="2110880"/>
          </a:xfrm>
        </p:grpSpPr>
        <p:grpSp>
          <p:nvGrpSpPr>
            <p:cNvPr id="8" name="그룹 1005"/>
            <p:cNvGrpSpPr/>
            <p:nvPr/>
          </p:nvGrpSpPr>
          <p:grpSpPr>
            <a:xfrm>
              <a:off x="5189923" y="3058555"/>
              <a:ext cx="2110880" cy="2110880"/>
              <a:chOff x="5189923" y="3058555"/>
              <a:chExt cx="2110880" cy="2110880"/>
            </a:xfrm>
          </p:grpSpPr>
          <p:pic>
            <p:nvPicPr>
              <p:cNvPr id="11" name="Object 12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5189923" y="3058555"/>
                <a:ext cx="2110880" cy="2110880"/>
              </a:xfrm>
              <a:prstGeom prst="rect">
                <a:avLst/>
              </a:prstGeom>
            </p:spPr>
          </p:pic>
        </p:grpSp>
        <p:grpSp>
          <p:nvGrpSpPr>
            <p:cNvPr id="9" name="그룹 1006"/>
            <p:cNvGrpSpPr/>
            <p:nvPr/>
          </p:nvGrpSpPr>
          <p:grpSpPr>
            <a:xfrm>
              <a:off x="5218974" y="3087606"/>
              <a:ext cx="2052779" cy="2052779"/>
              <a:chOff x="5218974" y="3087606"/>
              <a:chExt cx="2052779" cy="2052779"/>
            </a:xfrm>
          </p:grpSpPr>
          <p:pic>
            <p:nvPicPr>
              <p:cNvPr id="10" name="Object 1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5218974" y="3087606"/>
                <a:ext cx="2052779" cy="2052779"/>
              </a:xfrm>
              <a:prstGeom prst="rect">
                <a:avLst/>
              </a:prstGeom>
            </p:spPr>
          </p:pic>
        </p:grpSp>
      </p:grpSp>
      <p:pic>
        <p:nvPicPr>
          <p:cNvPr id="12" name="Object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5576" y="3205152"/>
            <a:ext cx="2234327" cy="994721"/>
          </a:xfrm>
          <a:prstGeom prst="rect">
            <a:avLst/>
          </a:prstGeom>
        </p:spPr>
      </p:pic>
      <p:pic>
        <p:nvPicPr>
          <p:cNvPr id="13" name="Object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59375" y="3818151"/>
            <a:ext cx="2058175" cy="439837"/>
          </a:xfrm>
          <a:prstGeom prst="rect">
            <a:avLst/>
          </a:prstGeom>
        </p:spPr>
      </p:pic>
      <p:pic>
        <p:nvPicPr>
          <p:cNvPr id="14" name="Object 20"/>
          <p:cNvPicPr>
            <a:picLocks noChangeAspect="1"/>
          </p:cNvPicPr>
          <p:nvPr/>
        </p:nvPicPr>
        <p:blipFill rotWithShape="1">
          <a:blip r:embed="rId6"/>
          <a:srcRect r="3010" b="59580"/>
          <a:stretch>
            <a:fillRect/>
          </a:stretch>
        </p:blipFill>
        <p:spPr>
          <a:xfrm>
            <a:off x="747169" y="4489266"/>
            <a:ext cx="2455036" cy="689120"/>
          </a:xfrm>
          <a:prstGeom prst="rect">
            <a:avLst/>
          </a:prstGeom>
        </p:spPr>
      </p:pic>
      <p:grpSp>
        <p:nvGrpSpPr>
          <p:cNvPr id="15" name="그룹 1008"/>
          <p:cNvGrpSpPr/>
          <p:nvPr/>
        </p:nvGrpSpPr>
        <p:grpSpPr>
          <a:xfrm>
            <a:off x="3801628" y="1474229"/>
            <a:ext cx="1620000" cy="1620000"/>
            <a:chOff x="8494529" y="3058555"/>
            <a:chExt cx="2245977" cy="2245977"/>
          </a:xfrm>
        </p:grpSpPr>
        <p:grpSp>
          <p:nvGrpSpPr>
            <p:cNvPr id="16" name="그룹 1009"/>
            <p:cNvGrpSpPr/>
            <p:nvPr/>
          </p:nvGrpSpPr>
          <p:grpSpPr>
            <a:xfrm>
              <a:off x="8494529" y="3058555"/>
              <a:ext cx="2245977" cy="2245977"/>
              <a:chOff x="8494529" y="3058555"/>
              <a:chExt cx="2245977" cy="2245977"/>
            </a:xfrm>
          </p:grpSpPr>
          <p:pic>
            <p:nvPicPr>
              <p:cNvPr id="19" name="Object 26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8494529" y="3058555"/>
                <a:ext cx="2245977" cy="2245977"/>
              </a:xfrm>
              <a:prstGeom prst="rect">
                <a:avLst/>
              </a:prstGeom>
            </p:spPr>
          </p:pic>
        </p:grpSp>
        <p:grpSp>
          <p:nvGrpSpPr>
            <p:cNvPr id="17" name="그룹 1010"/>
            <p:cNvGrpSpPr/>
            <p:nvPr/>
          </p:nvGrpSpPr>
          <p:grpSpPr>
            <a:xfrm>
              <a:off x="8525439" y="3089465"/>
              <a:ext cx="2184156" cy="2184156"/>
              <a:chOff x="8525439" y="3089465"/>
              <a:chExt cx="2184156" cy="2184156"/>
            </a:xfrm>
          </p:grpSpPr>
          <p:pic>
            <p:nvPicPr>
              <p:cNvPr id="18" name="Object 29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8525439" y="3089465"/>
                <a:ext cx="2184156" cy="2184156"/>
              </a:xfrm>
              <a:prstGeom prst="rect">
                <a:avLst/>
              </a:prstGeom>
            </p:spPr>
          </p:pic>
        </p:grpSp>
      </p:grpSp>
      <p:pic>
        <p:nvPicPr>
          <p:cNvPr id="20" name="Object 3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449093" y="3211749"/>
            <a:ext cx="2325070" cy="1036291"/>
          </a:xfrm>
          <a:prstGeom prst="rect">
            <a:avLst/>
          </a:prstGeom>
        </p:spPr>
      </p:pic>
      <p:pic>
        <p:nvPicPr>
          <p:cNvPr id="21" name="Object 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78430" y="3799116"/>
            <a:ext cx="2058175" cy="439837"/>
          </a:xfrm>
          <a:prstGeom prst="rect">
            <a:avLst/>
          </a:prstGeom>
        </p:spPr>
      </p:pic>
      <p:pic>
        <p:nvPicPr>
          <p:cNvPr id="22" name="Object 34"/>
          <p:cNvPicPr>
            <a:picLocks noChangeAspect="1"/>
          </p:cNvPicPr>
          <p:nvPr/>
        </p:nvPicPr>
        <p:blipFill rotWithShape="1">
          <a:blip r:embed="rId10"/>
          <a:srcRect r="310" b="50510"/>
          <a:stretch>
            <a:fillRect/>
          </a:stretch>
        </p:blipFill>
        <p:spPr>
          <a:xfrm>
            <a:off x="3308298" y="4517150"/>
            <a:ext cx="2776961" cy="608232"/>
          </a:xfrm>
          <a:prstGeom prst="rect">
            <a:avLst/>
          </a:prstGeom>
        </p:spPr>
      </p:pic>
      <p:grpSp>
        <p:nvGrpSpPr>
          <p:cNvPr id="23" name="그룹 1012"/>
          <p:cNvGrpSpPr/>
          <p:nvPr/>
        </p:nvGrpSpPr>
        <p:grpSpPr>
          <a:xfrm>
            <a:off x="6715256" y="1474228"/>
            <a:ext cx="1620000" cy="1620000"/>
            <a:chOff x="11968637" y="3066212"/>
            <a:chExt cx="2253415" cy="2253415"/>
          </a:xfrm>
        </p:grpSpPr>
        <p:grpSp>
          <p:nvGrpSpPr>
            <p:cNvPr id="24" name="그룹 1013"/>
            <p:cNvGrpSpPr/>
            <p:nvPr/>
          </p:nvGrpSpPr>
          <p:grpSpPr>
            <a:xfrm>
              <a:off x="11968637" y="3066212"/>
              <a:ext cx="2253415" cy="2253415"/>
              <a:chOff x="11968637" y="3066212"/>
              <a:chExt cx="2253415" cy="2253415"/>
            </a:xfrm>
          </p:grpSpPr>
          <p:pic>
            <p:nvPicPr>
              <p:cNvPr id="27" name="Object 40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1968637" y="3066212"/>
                <a:ext cx="2253415" cy="2253415"/>
              </a:xfrm>
              <a:prstGeom prst="rect">
                <a:avLst/>
              </a:prstGeom>
            </p:spPr>
          </p:pic>
        </p:grpSp>
        <p:grpSp>
          <p:nvGrpSpPr>
            <p:cNvPr id="25" name="그룹 1014"/>
            <p:cNvGrpSpPr/>
            <p:nvPr/>
          </p:nvGrpSpPr>
          <p:grpSpPr>
            <a:xfrm>
              <a:off x="11999650" y="3097225"/>
              <a:ext cx="2191390" cy="2191390"/>
              <a:chOff x="11999650" y="3097225"/>
              <a:chExt cx="2191390" cy="2191390"/>
            </a:xfrm>
          </p:grpSpPr>
          <p:pic>
            <p:nvPicPr>
              <p:cNvPr id="26" name="Object 43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1999650" y="3097225"/>
                <a:ext cx="2191390" cy="2191390"/>
              </a:xfrm>
              <a:prstGeom prst="rect">
                <a:avLst/>
              </a:prstGeom>
            </p:spPr>
          </p:pic>
        </p:grpSp>
      </p:grpSp>
      <p:pic>
        <p:nvPicPr>
          <p:cNvPr id="28" name="Object 4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183515" y="3212398"/>
            <a:ext cx="2364377" cy="1057261"/>
          </a:xfrm>
          <a:prstGeom prst="rect">
            <a:avLst/>
          </a:prstGeom>
        </p:spPr>
      </p:pic>
      <p:pic>
        <p:nvPicPr>
          <p:cNvPr id="29" name="Object 4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63442" y="3799116"/>
            <a:ext cx="2058175" cy="439837"/>
          </a:xfrm>
          <a:prstGeom prst="rect">
            <a:avLst/>
          </a:prstGeom>
        </p:spPr>
      </p:pic>
      <p:pic>
        <p:nvPicPr>
          <p:cNvPr id="30" name="Object 48"/>
          <p:cNvPicPr>
            <a:picLocks noChangeAspect="1"/>
          </p:cNvPicPr>
          <p:nvPr/>
        </p:nvPicPr>
        <p:blipFill rotWithShape="1">
          <a:blip r:embed="rId14"/>
          <a:srcRect r="-530" b="35490"/>
          <a:stretch>
            <a:fillRect/>
          </a:stretch>
        </p:blipFill>
        <p:spPr>
          <a:xfrm>
            <a:off x="6236148" y="4512262"/>
            <a:ext cx="2689661" cy="819568"/>
          </a:xfrm>
          <a:prstGeom prst="rect">
            <a:avLst/>
          </a:prstGeom>
        </p:spPr>
      </p:pic>
      <p:pic>
        <p:nvPicPr>
          <p:cNvPr id="31" name="Object 54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 rot="20880000">
            <a:off x="2518798" y="704625"/>
            <a:ext cx="702219" cy="691537"/>
          </a:xfrm>
          <a:prstGeom prst="rect">
            <a:avLst/>
          </a:prstGeom>
        </p:spPr>
      </p:pic>
      <p:grpSp>
        <p:nvGrpSpPr>
          <p:cNvPr id="32" name="그룹 1016"/>
          <p:cNvGrpSpPr/>
          <p:nvPr/>
        </p:nvGrpSpPr>
        <p:grpSpPr>
          <a:xfrm>
            <a:off x="2518677" y="1368857"/>
            <a:ext cx="462619" cy="250462"/>
            <a:chOff x="7206561" y="3600853"/>
            <a:chExt cx="657007" cy="340622"/>
          </a:xfrm>
        </p:grpSpPr>
        <p:pic>
          <p:nvPicPr>
            <p:cNvPr id="33" name="Object 56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 rot="16200000">
              <a:off x="7206561" y="3600853"/>
              <a:ext cx="657007" cy="340622"/>
            </a:xfrm>
            <a:prstGeom prst="rect">
              <a:avLst/>
            </a:prstGeom>
          </p:spPr>
        </p:pic>
      </p:grpSp>
      <p:pic>
        <p:nvPicPr>
          <p:cNvPr id="34" name="Object 58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5540358" y="2284228"/>
            <a:ext cx="720675" cy="669030"/>
          </a:xfrm>
          <a:prstGeom prst="rect">
            <a:avLst/>
          </a:prstGeom>
        </p:spPr>
      </p:pic>
      <p:grpSp>
        <p:nvGrpSpPr>
          <p:cNvPr id="35" name="그룹 1017"/>
          <p:cNvGrpSpPr/>
          <p:nvPr/>
        </p:nvGrpSpPr>
        <p:grpSpPr>
          <a:xfrm>
            <a:off x="5427652" y="2004504"/>
            <a:ext cx="462619" cy="250462"/>
            <a:chOff x="10737200" y="4380167"/>
            <a:chExt cx="657007" cy="340622"/>
          </a:xfrm>
        </p:grpSpPr>
        <p:pic>
          <p:nvPicPr>
            <p:cNvPr id="36" name="Object 60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 rot="14820000">
              <a:off x="10737200" y="4380167"/>
              <a:ext cx="657007" cy="340622"/>
            </a:xfrm>
            <a:prstGeom prst="rect">
              <a:avLst/>
            </a:prstGeom>
          </p:spPr>
        </p:pic>
      </p:grpSp>
      <p:pic>
        <p:nvPicPr>
          <p:cNvPr id="37" name="Object 62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8123224" y="716971"/>
            <a:ext cx="796786" cy="669030"/>
          </a:xfrm>
          <a:prstGeom prst="rect">
            <a:avLst/>
          </a:prstGeom>
        </p:spPr>
      </p:pic>
      <p:grpSp>
        <p:nvGrpSpPr>
          <p:cNvPr id="38" name="그룹 1018"/>
          <p:cNvGrpSpPr/>
          <p:nvPr/>
        </p:nvGrpSpPr>
        <p:grpSpPr>
          <a:xfrm>
            <a:off x="7707044" y="1154878"/>
            <a:ext cx="442455" cy="239546"/>
            <a:chOff x="13746290" y="3105997"/>
            <a:chExt cx="628372" cy="325776"/>
          </a:xfrm>
        </p:grpSpPr>
        <p:pic>
          <p:nvPicPr>
            <p:cNvPr id="39" name="Object 64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8340000">
              <a:off x="13746290" y="3105997"/>
              <a:ext cx="628372" cy="325776"/>
            </a:xfrm>
            <a:prstGeom prst="rect">
              <a:avLst/>
            </a:prstGeom>
          </p:spPr>
        </p:pic>
      </p:grpSp>
      <p:grpSp>
        <p:nvGrpSpPr>
          <p:cNvPr id="40" name="그룹 1021"/>
          <p:cNvGrpSpPr/>
          <p:nvPr/>
        </p:nvGrpSpPr>
        <p:grpSpPr>
          <a:xfrm>
            <a:off x="9478279" y="1451933"/>
            <a:ext cx="1620000" cy="1620000"/>
            <a:chOff x="15399040" y="2980498"/>
            <a:chExt cx="2245942" cy="2245942"/>
          </a:xfrm>
        </p:grpSpPr>
        <p:grpSp>
          <p:nvGrpSpPr>
            <p:cNvPr id="41" name="그룹 1022"/>
            <p:cNvGrpSpPr/>
            <p:nvPr/>
          </p:nvGrpSpPr>
          <p:grpSpPr>
            <a:xfrm>
              <a:off x="15399040" y="2980498"/>
              <a:ext cx="2245942" cy="2245942"/>
              <a:chOff x="15399040" y="2980498"/>
              <a:chExt cx="2245942" cy="2245942"/>
            </a:xfrm>
          </p:grpSpPr>
          <p:pic>
            <p:nvPicPr>
              <p:cNvPr id="44" name="Object 74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15399040" y="2980498"/>
                <a:ext cx="2245942" cy="2245942"/>
              </a:xfrm>
              <a:prstGeom prst="rect">
                <a:avLst/>
              </a:prstGeom>
            </p:spPr>
          </p:pic>
        </p:grpSp>
        <p:grpSp>
          <p:nvGrpSpPr>
            <p:cNvPr id="42" name="그룹 1023"/>
            <p:cNvGrpSpPr/>
            <p:nvPr/>
          </p:nvGrpSpPr>
          <p:grpSpPr>
            <a:xfrm>
              <a:off x="15429950" y="3011408"/>
              <a:ext cx="2184123" cy="2184123"/>
              <a:chOff x="15429950" y="3011408"/>
              <a:chExt cx="2184123" cy="2184123"/>
            </a:xfrm>
          </p:grpSpPr>
          <p:pic>
            <p:nvPicPr>
              <p:cNvPr id="43" name="Object 77"/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>
                <a:off x="15429950" y="3011408"/>
                <a:ext cx="2184123" cy="2184123"/>
              </a:xfrm>
              <a:prstGeom prst="rect">
                <a:avLst/>
              </a:prstGeom>
            </p:spPr>
          </p:pic>
        </p:grpSp>
      </p:grpSp>
      <p:pic>
        <p:nvPicPr>
          <p:cNvPr id="45" name="Object 80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9099133" y="3220145"/>
            <a:ext cx="2297291" cy="1013421"/>
          </a:xfrm>
          <a:prstGeom prst="rect">
            <a:avLst/>
          </a:prstGeom>
        </p:spPr>
      </p:pic>
      <p:pic>
        <p:nvPicPr>
          <p:cNvPr id="46" name="Object 8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31521" y="3814807"/>
            <a:ext cx="2058175" cy="439837"/>
          </a:xfrm>
          <a:prstGeom prst="rect">
            <a:avLst/>
          </a:prstGeom>
        </p:spPr>
      </p:pic>
      <p:pic>
        <p:nvPicPr>
          <p:cNvPr id="47" name="Object 82"/>
          <p:cNvPicPr>
            <a:picLocks noChangeAspect="1"/>
          </p:cNvPicPr>
          <p:nvPr/>
        </p:nvPicPr>
        <p:blipFill rotWithShape="1">
          <a:blip r:embed="rId24"/>
          <a:srcRect r="2040" b="56750"/>
          <a:stretch>
            <a:fillRect/>
          </a:stretch>
        </p:blipFill>
        <p:spPr>
          <a:xfrm>
            <a:off x="9076698" y="4475110"/>
            <a:ext cx="2423163" cy="702232"/>
          </a:xfrm>
          <a:prstGeom prst="rect">
            <a:avLst/>
          </a:prstGeom>
        </p:spPr>
      </p:pic>
      <p:pic>
        <p:nvPicPr>
          <p:cNvPr id="48" name="Object 83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8745768" y="2877234"/>
            <a:ext cx="780416" cy="669029"/>
          </a:xfrm>
          <a:prstGeom prst="rect">
            <a:avLst/>
          </a:prstGeom>
        </p:spPr>
      </p:pic>
      <p:grpSp>
        <p:nvGrpSpPr>
          <p:cNvPr id="49" name="그룹 1024"/>
          <p:cNvGrpSpPr/>
          <p:nvPr/>
        </p:nvGrpSpPr>
        <p:grpSpPr>
          <a:xfrm>
            <a:off x="9266976" y="2842926"/>
            <a:ext cx="442455" cy="239546"/>
            <a:chOff x="15190665" y="4797660"/>
            <a:chExt cx="628372" cy="325776"/>
          </a:xfrm>
        </p:grpSpPr>
        <p:pic>
          <p:nvPicPr>
            <p:cNvPr id="50" name="Object 85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18660000">
              <a:off x="15190665" y="4797660"/>
              <a:ext cx="628372" cy="325776"/>
            </a:xfrm>
            <a:prstGeom prst="rect">
              <a:avLst/>
            </a:prstGeom>
          </p:spPr>
        </p:pic>
      </p:grpSp>
      <p:sp>
        <p:nvSpPr>
          <p:cNvPr id="51" name="TextBox 50"/>
          <p:cNvSpPr txBox="1"/>
          <p:nvPr/>
        </p:nvSpPr>
        <p:spPr>
          <a:xfrm>
            <a:off x="6619232" y="5433141"/>
            <a:ext cx="1812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역할</a:t>
            </a:r>
            <a:r>
              <a:rPr lang="en-US" altLang="ko-KR" sz="1600"/>
              <a:t>: </a:t>
            </a:r>
            <a:r>
              <a:rPr lang="ko-KR" altLang="en-US" sz="1600"/>
              <a:t>딥러닝 학습모델 공동개발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431430" y="5412338"/>
            <a:ext cx="2653829" cy="823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/>
              <a:t>역할</a:t>
            </a:r>
            <a:r>
              <a:rPr lang="en-US" altLang="ko-KR" sz="1600" dirty="0"/>
              <a:t>: </a:t>
            </a:r>
            <a:r>
              <a:rPr lang="ko-KR" altLang="en-US" sz="1600" dirty="0"/>
              <a:t>데이터 수집, 정제</a:t>
            </a:r>
          </a:p>
          <a:p>
            <a:pPr algn="ctr">
              <a:defRPr/>
            </a:pPr>
            <a:r>
              <a:rPr lang="ko-KR" altLang="en-US" sz="1600" dirty="0"/>
              <a:t>개발환경 구축(</a:t>
            </a:r>
            <a:r>
              <a:rPr lang="ko-KR" altLang="en-US" sz="1600" dirty="0" err="1"/>
              <a:t>라즈베리파이</a:t>
            </a:r>
            <a:r>
              <a:rPr lang="ko-KR" altLang="en-US" sz="1600" dirty="0"/>
              <a:t> 환경 초기 설정)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65544" y="5409664"/>
            <a:ext cx="2693580" cy="81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/>
              <a:t>역할</a:t>
            </a:r>
            <a:r>
              <a:rPr lang="en-US" altLang="ko-KR" sz="1600" dirty="0"/>
              <a:t>: </a:t>
            </a:r>
            <a:r>
              <a:rPr lang="ko-KR" altLang="en-US" sz="1600" dirty="0"/>
              <a:t>프로젝트 총괄</a:t>
            </a:r>
          </a:p>
          <a:p>
            <a:pPr algn="ctr">
              <a:defRPr/>
            </a:pPr>
            <a:r>
              <a:rPr lang="ko-KR" altLang="en-US" sz="1600" dirty="0"/>
              <a:t>개발환경 구축(</a:t>
            </a:r>
            <a:r>
              <a:rPr lang="ko-KR" altLang="en-US" sz="1600" dirty="0" err="1"/>
              <a:t>라즈베리파이</a:t>
            </a:r>
            <a:r>
              <a:rPr lang="ko-KR" altLang="en-US" sz="1600" dirty="0"/>
              <a:t> 환경 초기 설정)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298177" y="5433142"/>
            <a:ext cx="2423162" cy="575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역할</a:t>
            </a:r>
            <a:r>
              <a:rPr lang="en-US" altLang="ko-KR" sz="1600"/>
              <a:t>: </a:t>
            </a:r>
            <a:r>
              <a:rPr lang="ko-KR" altLang="en-US" sz="1600"/>
              <a:t>딥러닝 학습모델</a:t>
            </a:r>
          </a:p>
          <a:p>
            <a:pPr algn="ctr">
              <a:defRPr/>
            </a:pPr>
            <a:r>
              <a:rPr lang="ko-KR" altLang="en-US" sz="1600"/>
              <a:t>공동개발</a:t>
            </a:r>
            <a:endParaRPr lang="en-US" altLang="ko-KR" sz="16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7E5622-66ED-A22F-8171-9FF34ACD0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 smtClean="0"/>
              <a:pPr lvl="0">
                <a:defRPr/>
              </a:pPr>
              <a:t>6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6884" y="222789"/>
            <a:ext cx="5355256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서론</a:t>
            </a:r>
            <a:r>
              <a:rPr lang="en-US" altLang="ko-KR"/>
              <a:t> </a:t>
            </a:r>
            <a:r>
              <a:rPr lang="en-US" altLang="ko-KR" sz="2400"/>
              <a:t>- CNN Detection Cam </a:t>
            </a:r>
            <a:r>
              <a:rPr lang="ko-KR" altLang="en-US" sz="2400"/>
              <a:t>개발동기</a:t>
            </a:r>
          </a:p>
        </p:txBody>
      </p:sp>
      <p:grpSp>
        <p:nvGrpSpPr>
          <p:cNvPr id="4" name="그룹 1004"/>
          <p:cNvGrpSpPr/>
          <p:nvPr/>
        </p:nvGrpSpPr>
        <p:grpSpPr>
          <a:xfrm>
            <a:off x="768690" y="1466196"/>
            <a:ext cx="3911563" cy="1701613"/>
            <a:chOff x="4238296" y="2018927"/>
            <a:chExt cx="7285957" cy="2916953"/>
          </a:xfrm>
        </p:grpSpPr>
        <p:pic>
          <p:nvPicPr>
            <p:cNvPr id="6" name="Object 2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238296" y="2018927"/>
              <a:ext cx="7285957" cy="2916953"/>
            </a:xfrm>
            <a:prstGeom prst="rect">
              <a:avLst/>
            </a:prstGeom>
          </p:spPr>
        </p:pic>
      </p:grpSp>
      <p:grpSp>
        <p:nvGrpSpPr>
          <p:cNvPr id="7" name="그룹 1003"/>
          <p:cNvGrpSpPr/>
          <p:nvPr/>
        </p:nvGrpSpPr>
        <p:grpSpPr>
          <a:xfrm>
            <a:off x="707950" y="3547105"/>
            <a:ext cx="5310771" cy="1578039"/>
            <a:chOff x="1360404" y="6071340"/>
            <a:chExt cx="7782453" cy="2573074"/>
          </a:xfrm>
        </p:grpSpPr>
        <p:pic>
          <p:nvPicPr>
            <p:cNvPr id="8" name="Object 1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60404" y="6071340"/>
              <a:ext cx="7782453" cy="2573074"/>
            </a:xfrm>
            <a:prstGeom prst="rect">
              <a:avLst/>
            </a:prstGeom>
          </p:spPr>
        </p:pic>
      </p:grpSp>
      <p:pic>
        <p:nvPicPr>
          <p:cNvPr id="9" name="Object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5405" y="5155558"/>
            <a:ext cx="5193316" cy="347553"/>
          </a:xfrm>
          <a:prstGeom prst="rect">
            <a:avLst/>
          </a:prstGeom>
        </p:spPr>
      </p:pic>
      <p:pic>
        <p:nvPicPr>
          <p:cNvPr id="10" name="Object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99162" y="1654728"/>
            <a:ext cx="436969" cy="400113"/>
          </a:xfrm>
          <a:prstGeom prst="rect">
            <a:avLst/>
          </a:prstGeom>
        </p:spPr>
      </p:pic>
      <p:pic>
        <p:nvPicPr>
          <p:cNvPr id="11" name="Object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99162" y="2669085"/>
            <a:ext cx="464191" cy="400113"/>
          </a:xfrm>
          <a:prstGeom prst="rect">
            <a:avLst/>
          </a:prstGeom>
        </p:spPr>
      </p:pic>
      <p:pic>
        <p:nvPicPr>
          <p:cNvPr id="12" name="Object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99162" y="3829429"/>
            <a:ext cx="463956" cy="400113"/>
          </a:xfrm>
          <a:prstGeom prst="rect">
            <a:avLst/>
          </a:prstGeom>
        </p:spPr>
      </p:pic>
      <p:pic>
        <p:nvPicPr>
          <p:cNvPr id="13" name="Object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262387" y="1487814"/>
            <a:ext cx="4237298" cy="694562"/>
          </a:xfrm>
          <a:prstGeom prst="rect">
            <a:avLst/>
          </a:prstGeom>
        </p:spPr>
      </p:pic>
      <p:pic>
        <p:nvPicPr>
          <p:cNvPr id="14" name="Object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262387" y="2570366"/>
            <a:ext cx="3911563" cy="683206"/>
          </a:xfrm>
          <a:prstGeom prst="rect">
            <a:avLst/>
          </a:prstGeom>
        </p:spPr>
      </p:pic>
      <p:pic>
        <p:nvPicPr>
          <p:cNvPr id="15" name="Object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282092" y="3641562"/>
            <a:ext cx="4088414" cy="694563"/>
          </a:xfrm>
          <a:prstGeom prst="rect">
            <a:avLst/>
          </a:prstGeom>
        </p:spPr>
      </p:pic>
      <p:pic>
        <p:nvPicPr>
          <p:cNvPr id="16" name="Object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21120000">
            <a:off x="5026834" y="946045"/>
            <a:ext cx="1811776" cy="430317"/>
          </a:xfrm>
          <a:prstGeom prst="rect">
            <a:avLst/>
          </a:prstGeom>
        </p:spPr>
      </p:pic>
      <p:grpSp>
        <p:nvGrpSpPr>
          <p:cNvPr id="17" name="그룹 1002"/>
          <p:cNvGrpSpPr/>
          <p:nvPr/>
        </p:nvGrpSpPr>
        <p:grpSpPr>
          <a:xfrm>
            <a:off x="4585115" y="1603904"/>
            <a:ext cx="316532" cy="168272"/>
            <a:chOff x="11452775" y="2954451"/>
            <a:chExt cx="688404" cy="310153"/>
          </a:xfrm>
        </p:grpSpPr>
        <p:pic>
          <p:nvPicPr>
            <p:cNvPr id="18" name="Object 1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 rot="6720000">
              <a:off x="11452775" y="2954451"/>
              <a:ext cx="688404" cy="310153"/>
            </a:xfrm>
            <a:prstGeom prst="rect">
              <a:avLst/>
            </a:prstGeom>
          </p:spPr>
        </p:pic>
      </p:grpSp>
      <p:pic>
        <p:nvPicPr>
          <p:cNvPr id="19" name="Object 2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699162" y="4901905"/>
            <a:ext cx="463957" cy="391113"/>
          </a:xfrm>
          <a:prstGeom prst="rect">
            <a:avLst/>
          </a:prstGeom>
        </p:spPr>
      </p:pic>
      <p:pic>
        <p:nvPicPr>
          <p:cNvPr id="20" name="Object 24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262387" y="4757002"/>
            <a:ext cx="3791196" cy="67870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FC13738-A8FF-2131-D3E3-40F87E7A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 smtClean="0"/>
              <a:pPr lvl="0">
                <a:defRPr/>
              </a:pPr>
              <a:t>7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6884" y="222789"/>
            <a:ext cx="5355256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서론</a:t>
            </a:r>
            <a:r>
              <a:rPr lang="en-US" altLang="ko-KR"/>
              <a:t> </a:t>
            </a:r>
            <a:r>
              <a:rPr lang="en-US" altLang="ko-KR" sz="2400"/>
              <a:t>- </a:t>
            </a:r>
            <a:r>
              <a:rPr lang="en-US" altLang="ko-KR" sz="2400">
                <a:latin typeface="+mn-lt"/>
                <a:ea typeface="+mn-ea"/>
                <a:cs typeface="+mn-cs"/>
              </a:rPr>
              <a:t>CNN Detection Cam </a:t>
            </a:r>
            <a:r>
              <a:rPr lang="ko-KR" altLang="en-US" sz="2400"/>
              <a:t>개발목적</a:t>
            </a:r>
          </a:p>
        </p:txBody>
      </p:sp>
      <p:pic>
        <p:nvPicPr>
          <p:cNvPr id="21" name="Object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14182" y="1338943"/>
            <a:ext cx="7267209" cy="5678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33464" y="2561283"/>
            <a:ext cx="1012507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/>
              <a:t>▶ 안정성</a:t>
            </a:r>
            <a:r>
              <a:rPr lang="en-US" altLang="ko-KR" sz="2400" b="1"/>
              <a:t>, </a:t>
            </a:r>
            <a:r>
              <a:rPr lang="ko-KR" altLang="en-US" sz="2400" b="1"/>
              <a:t>편리성</a:t>
            </a:r>
          </a:p>
          <a:p>
            <a:pPr lvl="0">
              <a:defRPr/>
            </a:pPr>
            <a:r>
              <a:rPr lang="en-US" altLang="ko-KR" sz="2400"/>
              <a:t> - </a:t>
            </a:r>
            <a:r>
              <a:rPr lang="ko-KR" altLang="en-US" sz="2400"/>
              <a:t>주행가능 도로 감지를 통해 안전성을 확보</a:t>
            </a:r>
          </a:p>
          <a:p>
            <a:pPr lvl="0">
              <a:defRPr/>
            </a:pPr>
            <a:r>
              <a:rPr lang="ko-KR" altLang="en-US" sz="2400"/>
              <a:t> </a:t>
            </a:r>
            <a:r>
              <a:rPr lang="en-US" altLang="ko-KR" sz="2400"/>
              <a:t>- </a:t>
            </a:r>
            <a:r>
              <a:rPr lang="ko-KR" altLang="en-US" sz="2400"/>
              <a:t>탑승자에게 자전거 도로로 목적지까지 안내해 이동수단의 편리성을 제공</a:t>
            </a:r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r>
              <a:rPr lang="ko-KR" altLang="en-US" sz="2400" b="1"/>
              <a:t>▶ 불법 주행 감소</a:t>
            </a:r>
          </a:p>
          <a:p>
            <a:pPr lvl="0">
              <a:defRPr/>
            </a:pPr>
            <a:r>
              <a:rPr lang="en-US" altLang="ko-KR" sz="2400"/>
              <a:t> - </a:t>
            </a:r>
            <a:r>
              <a:rPr lang="ko-KR" altLang="en-US" sz="2400"/>
              <a:t>탑승자가 이용 중에 불법주행을 인식해 불법주행 법률에 대한 인식률과 실제</a:t>
            </a:r>
          </a:p>
          <a:p>
            <a:pPr lvl="0">
              <a:defRPr/>
            </a:pPr>
            <a:r>
              <a:rPr lang="ko-KR" altLang="en-US" sz="2400"/>
              <a:t>  준수율의 차이를 줄여 불법주행 감소 및 사고 예방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21E36D-2905-8697-D287-E67108094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 smtClean="0"/>
              <a:pPr lvl="0">
                <a:defRPr/>
              </a:pPr>
              <a:t>8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6883" y="222789"/>
            <a:ext cx="421461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/>
              <a:t>서론</a:t>
            </a:r>
            <a:r>
              <a:rPr lang="en-US" altLang="ko-KR" dirty="0"/>
              <a:t> </a:t>
            </a:r>
            <a:r>
              <a:rPr lang="en-US" altLang="ko-KR" sz="2400" dirty="0"/>
              <a:t>– </a:t>
            </a:r>
            <a:r>
              <a:rPr lang="ko-KR" altLang="en-US" sz="2400" dirty="0"/>
              <a:t>국내 </a:t>
            </a:r>
            <a:r>
              <a:rPr lang="en-US" altLang="ko-KR" sz="2400" dirty="0"/>
              <a:t>AI</a:t>
            </a:r>
            <a:r>
              <a:rPr lang="ko-KR" altLang="en-US" sz="2400" dirty="0"/>
              <a:t> 관련 연구 현황</a:t>
            </a:r>
          </a:p>
        </p:txBody>
      </p:sp>
      <p:sp>
        <p:nvSpPr>
          <p:cNvPr id="1032" name="직사각형 1031"/>
          <p:cNvSpPr/>
          <p:nvPr/>
        </p:nvSpPr>
        <p:spPr>
          <a:xfrm>
            <a:off x="5158739" y="2407678"/>
            <a:ext cx="6705601" cy="2677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2000" b="1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알파카</a:t>
            </a: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의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</a:t>
            </a:r>
            <a:r>
              <a:rPr lang="en-US" altLang="ko-KR" sz="2000" b="1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AI </a:t>
            </a:r>
            <a:r>
              <a:rPr lang="ko-KR" altLang="en-US" sz="2000" b="1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헬멧 인증 서비스란</a:t>
            </a:r>
            <a:r>
              <a:rPr lang="en-US" altLang="ko-KR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,</a:t>
            </a:r>
          </a:p>
          <a:p>
            <a:pPr algn="l">
              <a:defRPr/>
            </a:pPr>
            <a:endParaRPr lang="en-US" altLang="ko-KR" sz="2000" dirty="0">
              <a:solidFill>
                <a:srgbClr val="1E1E1E">
                  <a:alpha val="100000"/>
                </a:srgbClr>
              </a:solidFill>
              <a:latin typeface="+mj-ea"/>
              <a:ea typeface="+mj-ea"/>
            </a:endParaRPr>
          </a:p>
          <a:p>
            <a:pPr algn="l">
              <a:defRPr/>
            </a:pP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이용자가 공유 전동 </a:t>
            </a: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킥보드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</a:t>
            </a: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알파카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대여 시</a:t>
            </a:r>
            <a:r>
              <a:rPr lang="en-US" altLang="ko-KR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</a:t>
            </a:r>
          </a:p>
          <a:p>
            <a:pPr algn="l">
              <a:defRPr/>
            </a:pP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헬멧 착용 유무를 </a:t>
            </a: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알파카앱을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통해 사진을 찍어</a:t>
            </a:r>
            <a:r>
              <a:rPr lang="en-US" altLang="ko-KR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</a:t>
            </a:r>
          </a:p>
          <a:p>
            <a:pPr algn="l">
              <a:defRPr/>
            </a:pP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인증하고 헬멧 착용에 따라 </a:t>
            </a: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알파카에서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사용할 수 있는</a:t>
            </a:r>
            <a:endParaRPr lang="en-US" altLang="ko-KR" sz="2000" dirty="0">
              <a:solidFill>
                <a:srgbClr val="1E1E1E">
                  <a:alpha val="100000"/>
                </a:srgbClr>
              </a:solidFill>
              <a:latin typeface="+mj-ea"/>
              <a:ea typeface="+mj-ea"/>
            </a:endParaRPr>
          </a:p>
          <a:p>
            <a:pPr algn="l">
              <a:defRPr/>
            </a:pP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현금성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포인트 </a:t>
            </a:r>
            <a:r>
              <a:rPr lang="en-US" altLang="ko-KR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100 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보너스 지급하는 기능</a:t>
            </a:r>
            <a:endParaRPr lang="en-US" altLang="ko-KR" sz="2000" dirty="0">
              <a:solidFill>
                <a:srgbClr val="1E1E1E">
                  <a:alpha val="100000"/>
                </a:srgbClr>
              </a:solidFill>
              <a:latin typeface="+mj-ea"/>
              <a:ea typeface="+mj-ea"/>
            </a:endParaRPr>
          </a:p>
          <a:p>
            <a:pPr algn="l">
              <a:defRPr/>
            </a:pPr>
            <a:endParaRPr lang="ko-KR" altLang="en-US" sz="2000" b="0" i="0" strike="noStrike" dirty="0">
              <a:solidFill>
                <a:srgbClr val="1E1E1E">
                  <a:alpha val="100000"/>
                </a:srgbClr>
              </a:solidFill>
              <a:latin typeface="+mj-ea"/>
              <a:ea typeface="+mj-ea"/>
            </a:endParaRPr>
          </a:p>
          <a:p>
            <a:pPr algn="l">
              <a:defRPr/>
            </a:pPr>
            <a:r>
              <a:rPr lang="ko-KR" altLang="en-US" sz="14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출처</a:t>
            </a:r>
            <a:r>
              <a:rPr lang="en-US" altLang="ko-KR" sz="14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_</a:t>
            </a:r>
            <a:r>
              <a:rPr lang="ko-KR" altLang="en-US" sz="14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전기신문</a:t>
            </a:r>
            <a:r>
              <a:rPr lang="en-US" altLang="ko-KR" sz="14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:</a:t>
            </a:r>
            <a:r>
              <a:rPr lang="ko-KR" altLang="en-US" sz="14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</a:t>
            </a:r>
            <a:r>
              <a:rPr lang="en-US" altLang="en-US" sz="14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  <a:hlinkClick r:id="rId3"/>
              </a:rPr>
              <a:t>https://www.electimes.com/news/articleView.html?idxno=219170</a:t>
            </a:r>
            <a:endParaRPr lang="en-US" altLang="en-US" sz="1400" b="0" i="0" strike="noStrike" dirty="0">
              <a:solidFill>
                <a:srgbClr val="1E1E1E">
                  <a:alpha val="100000"/>
                </a:srgbClr>
              </a:solidFill>
              <a:latin typeface="+mj-ea"/>
              <a:ea typeface="+mj-ea"/>
            </a:endParaRPr>
          </a:p>
          <a:p>
            <a:pPr algn="l">
              <a:defRPr/>
            </a:pPr>
            <a:endParaRPr lang="en-US" altLang="en-US" sz="1400" b="0" i="0" strike="noStrike" dirty="0">
              <a:solidFill>
                <a:srgbClr val="1E1E1E">
                  <a:alpha val="100000"/>
                </a:srgbClr>
              </a:solidFill>
              <a:latin typeface="+mj-ea"/>
              <a:ea typeface="+mj-ea"/>
            </a:endParaRPr>
          </a:p>
        </p:txBody>
      </p:sp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67648" y="1681679"/>
            <a:ext cx="3211927" cy="4380886"/>
          </a:xfrm>
          <a:prstGeom prst="rect">
            <a:avLst/>
          </a:prstGeom>
        </p:spPr>
      </p:pic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50420" y="946041"/>
            <a:ext cx="2646382" cy="74588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FF4DFC-BAA7-699C-2D5C-A9BD49CB5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 smtClean="0"/>
              <a:pPr lvl="0">
                <a:defRPr/>
              </a:pPr>
              <a:t>9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2261</Words>
  <Application>Microsoft Office PowerPoint</Application>
  <PresentationFormat>와이드스크린</PresentationFormat>
  <Paragraphs>391</Paragraphs>
  <Slides>25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Apple SD Gothic Neo</vt:lpstr>
      <vt:lpstr>-apple-system</vt:lpstr>
      <vt:lpstr>굴림</vt:lpstr>
      <vt:lpstr>나눔고딕ET</vt:lpstr>
      <vt:lpstr>맑은 고딕</vt:lpstr>
      <vt:lpstr>맑은 고딕</vt:lpstr>
      <vt:lpstr>Arial</vt:lpstr>
      <vt:lpstr>Calibri</vt:lpstr>
      <vt:lpstr>Symbol</vt:lpstr>
      <vt:lpstr>한컴오피스</vt:lpstr>
      <vt:lpstr>CNN 알고리즘을 이용한  조선대학교 내 전동 킥보드  불법 주행 인식 인공지능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조선대학교 내 전동 킥보드  불법 주행 인식 인공지능 </dc:title>
  <dc:creator>이 수정</dc:creator>
  <cp:lastModifiedBy>이 수정</cp:lastModifiedBy>
  <cp:revision>467</cp:revision>
  <dcterms:created xsi:type="dcterms:W3CDTF">2022-04-11T11:08:59Z</dcterms:created>
  <dcterms:modified xsi:type="dcterms:W3CDTF">2022-05-22T14:44:16Z</dcterms:modified>
  <cp:version>1000.0000.01</cp:version>
</cp:coreProperties>
</file>